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Gagalin" charset="0"/>
      <p:regular r:id="rId5"/>
    </p:embeddedFont>
    <p:embeddedFont>
      <p:font typeface="Poppins Semi-Bold" charset="-18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Segoe Fluent Icons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1E3"/>
    <a:srgbClr val="6489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-227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6659" y="6767074"/>
            <a:ext cx="20597850" cy="4007998"/>
          </a:xfrm>
          <a:custGeom>
            <a:avLst/>
            <a:gdLst/>
            <a:ahLst/>
            <a:cxnLst/>
            <a:rect l="l" t="t" r="r" b="b"/>
            <a:pathLst>
              <a:path w="20597850" h="4007998">
                <a:moveTo>
                  <a:pt x="0" y="0"/>
                </a:moveTo>
                <a:lnTo>
                  <a:pt x="20597850" y="0"/>
                </a:lnTo>
                <a:lnTo>
                  <a:pt x="20597850" y="4007999"/>
                </a:lnTo>
                <a:lnTo>
                  <a:pt x="0" y="400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02563" y="7886700"/>
            <a:ext cx="661572" cy="869384"/>
          </a:xfrm>
          <a:custGeom>
            <a:avLst/>
            <a:gdLst/>
            <a:ahLst/>
            <a:cxnLst/>
            <a:rect l="l" t="t" r="r" b="b"/>
            <a:pathLst>
              <a:path w="1102022" h="1821524">
                <a:moveTo>
                  <a:pt x="0" y="0"/>
                </a:moveTo>
                <a:lnTo>
                  <a:pt x="1102022" y="0"/>
                </a:lnTo>
                <a:lnTo>
                  <a:pt x="1102022" y="1821524"/>
                </a:lnTo>
                <a:lnTo>
                  <a:pt x="0" y="18215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699103" y="573006"/>
            <a:ext cx="8668623" cy="7032420"/>
          </a:xfrm>
          <a:custGeom>
            <a:avLst/>
            <a:gdLst/>
            <a:ahLst/>
            <a:cxnLst/>
            <a:rect l="l" t="t" r="r" b="b"/>
            <a:pathLst>
              <a:path w="8668623" h="7032420">
                <a:moveTo>
                  <a:pt x="0" y="0"/>
                </a:moveTo>
                <a:lnTo>
                  <a:pt x="8668623" y="0"/>
                </a:lnTo>
                <a:lnTo>
                  <a:pt x="8668623" y="7032420"/>
                </a:lnTo>
                <a:lnTo>
                  <a:pt x="0" y="70324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68600" y="7866056"/>
            <a:ext cx="893042" cy="1093508"/>
          </a:xfrm>
          <a:custGeom>
            <a:avLst/>
            <a:gdLst/>
            <a:ahLst/>
            <a:cxnLst/>
            <a:rect l="l" t="t" r="r" b="b"/>
            <a:pathLst>
              <a:path w="1571895" h="2598174">
                <a:moveTo>
                  <a:pt x="0" y="0"/>
                </a:moveTo>
                <a:lnTo>
                  <a:pt x="1571896" y="0"/>
                </a:lnTo>
                <a:lnTo>
                  <a:pt x="1571896" y="2598174"/>
                </a:lnTo>
                <a:lnTo>
                  <a:pt x="0" y="25981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16380" y="7605426"/>
            <a:ext cx="661572" cy="1093508"/>
          </a:xfrm>
          <a:custGeom>
            <a:avLst/>
            <a:gdLst/>
            <a:ahLst/>
            <a:cxnLst/>
            <a:rect l="l" t="t" r="r" b="b"/>
            <a:pathLst>
              <a:path w="661572" h="1093508">
                <a:moveTo>
                  <a:pt x="0" y="0"/>
                </a:moveTo>
                <a:lnTo>
                  <a:pt x="661572" y="0"/>
                </a:lnTo>
                <a:lnTo>
                  <a:pt x="661572" y="1093508"/>
                </a:lnTo>
                <a:lnTo>
                  <a:pt x="0" y="109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67628">
            <a:off x="19102195" y="-1025741"/>
            <a:ext cx="908169" cy="604345"/>
          </a:xfrm>
          <a:custGeom>
            <a:avLst/>
            <a:gdLst/>
            <a:ahLst/>
            <a:cxnLst/>
            <a:rect l="l" t="t" r="r" b="b"/>
            <a:pathLst>
              <a:path w="908169" h="604345">
                <a:moveTo>
                  <a:pt x="0" y="0"/>
                </a:moveTo>
                <a:lnTo>
                  <a:pt x="908168" y="0"/>
                </a:lnTo>
                <a:lnTo>
                  <a:pt x="908168" y="604345"/>
                </a:lnTo>
                <a:lnTo>
                  <a:pt x="0" y="60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93485" y="-3016302"/>
            <a:ext cx="11411452" cy="310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0"/>
              </a:lnSpc>
            </a:pPr>
            <a:r>
              <a:rPr lang="en-US" sz="11990" dirty="0">
                <a:solidFill>
                  <a:srgbClr val="F77C46"/>
                </a:solidFill>
                <a:latin typeface="Gagalin"/>
                <a:ea typeface="Gagalin"/>
                <a:cs typeface="Gagalin"/>
                <a:sym typeface="Gagalin"/>
              </a:rPr>
              <a:t>OCHLAZUJI PROSTŘEDÍ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41051" y="-2086096"/>
            <a:ext cx="9950658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64893A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MOJE SUPERSCHOPNOST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E7B5772-50F3-FEF6-657E-E72A87DA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9360A691-5569-C0AF-5369-B1412A4B4147}"/>
              </a:ext>
            </a:extLst>
          </p:cNvPr>
          <p:cNvSpPr/>
          <p:nvPr/>
        </p:nvSpPr>
        <p:spPr>
          <a:xfrm>
            <a:off x="-496659" y="6767074"/>
            <a:ext cx="20597850" cy="4007998"/>
          </a:xfrm>
          <a:custGeom>
            <a:avLst/>
            <a:gdLst/>
            <a:ahLst/>
            <a:cxnLst/>
            <a:rect l="l" t="t" r="r" b="b"/>
            <a:pathLst>
              <a:path w="20597850" h="4007998">
                <a:moveTo>
                  <a:pt x="0" y="0"/>
                </a:moveTo>
                <a:lnTo>
                  <a:pt x="20597850" y="0"/>
                </a:lnTo>
                <a:lnTo>
                  <a:pt x="20597850" y="4007999"/>
                </a:lnTo>
                <a:lnTo>
                  <a:pt x="0" y="400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232C3B53-87CA-2012-B8B1-4576FE289068}"/>
              </a:ext>
            </a:extLst>
          </p:cNvPr>
          <p:cNvSpPr/>
          <p:nvPr/>
        </p:nvSpPr>
        <p:spPr>
          <a:xfrm>
            <a:off x="4957810" y="5829300"/>
            <a:ext cx="1747790" cy="2430226"/>
          </a:xfrm>
          <a:custGeom>
            <a:avLst/>
            <a:gdLst/>
            <a:ahLst/>
            <a:cxnLst/>
            <a:rect l="l" t="t" r="r" b="b"/>
            <a:pathLst>
              <a:path w="1102022" h="1821524">
                <a:moveTo>
                  <a:pt x="0" y="0"/>
                </a:moveTo>
                <a:lnTo>
                  <a:pt x="1102022" y="0"/>
                </a:lnTo>
                <a:lnTo>
                  <a:pt x="1102022" y="1821524"/>
                </a:lnTo>
                <a:lnTo>
                  <a:pt x="0" y="18215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A6723F3B-36F5-B49D-EB1F-CDCF42AB075C}"/>
              </a:ext>
            </a:extLst>
          </p:cNvPr>
          <p:cNvSpPr/>
          <p:nvPr/>
        </p:nvSpPr>
        <p:spPr>
          <a:xfrm>
            <a:off x="-394746" y="419100"/>
            <a:ext cx="9233946" cy="7554749"/>
          </a:xfrm>
          <a:custGeom>
            <a:avLst/>
            <a:gdLst/>
            <a:ahLst/>
            <a:cxnLst/>
            <a:rect l="l" t="t" r="r" b="b"/>
            <a:pathLst>
              <a:path w="8668623" h="7032420">
                <a:moveTo>
                  <a:pt x="0" y="0"/>
                </a:moveTo>
                <a:lnTo>
                  <a:pt x="8668623" y="0"/>
                </a:lnTo>
                <a:lnTo>
                  <a:pt x="8668623" y="7032420"/>
                </a:lnTo>
                <a:lnTo>
                  <a:pt x="0" y="70324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9AC02813-D488-1319-EDB7-C8189FE4E170}"/>
              </a:ext>
            </a:extLst>
          </p:cNvPr>
          <p:cNvSpPr/>
          <p:nvPr/>
        </p:nvSpPr>
        <p:spPr>
          <a:xfrm>
            <a:off x="14789747" y="6361390"/>
            <a:ext cx="1571895" cy="2598174"/>
          </a:xfrm>
          <a:custGeom>
            <a:avLst/>
            <a:gdLst/>
            <a:ahLst/>
            <a:cxnLst/>
            <a:rect l="l" t="t" r="r" b="b"/>
            <a:pathLst>
              <a:path w="1571895" h="2598174">
                <a:moveTo>
                  <a:pt x="0" y="0"/>
                </a:moveTo>
                <a:lnTo>
                  <a:pt x="1571896" y="0"/>
                </a:lnTo>
                <a:lnTo>
                  <a:pt x="1571896" y="2598174"/>
                </a:lnTo>
                <a:lnTo>
                  <a:pt x="0" y="25981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CB49113-1C0A-1F60-D617-E32EDF31048D}"/>
              </a:ext>
            </a:extLst>
          </p:cNvPr>
          <p:cNvSpPr/>
          <p:nvPr/>
        </p:nvSpPr>
        <p:spPr>
          <a:xfrm>
            <a:off x="13116380" y="7605426"/>
            <a:ext cx="661572" cy="1093508"/>
          </a:xfrm>
          <a:custGeom>
            <a:avLst/>
            <a:gdLst/>
            <a:ahLst/>
            <a:cxnLst/>
            <a:rect l="l" t="t" r="r" b="b"/>
            <a:pathLst>
              <a:path w="661572" h="1093508">
                <a:moveTo>
                  <a:pt x="0" y="0"/>
                </a:moveTo>
                <a:lnTo>
                  <a:pt x="661572" y="0"/>
                </a:lnTo>
                <a:lnTo>
                  <a:pt x="661572" y="1093508"/>
                </a:lnTo>
                <a:lnTo>
                  <a:pt x="0" y="109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3539403C-8BC1-52AD-AD22-072BE7C40A96}"/>
              </a:ext>
            </a:extLst>
          </p:cNvPr>
          <p:cNvSpPr txBox="1"/>
          <p:nvPr/>
        </p:nvSpPr>
        <p:spPr>
          <a:xfrm>
            <a:off x="8118191" y="3363117"/>
            <a:ext cx="11411452" cy="310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0"/>
              </a:lnSpc>
            </a:pPr>
            <a:r>
              <a:rPr lang="en-US" sz="11990" dirty="0">
                <a:solidFill>
                  <a:srgbClr val="F77C46"/>
                </a:solidFill>
                <a:latin typeface="Gagalin"/>
                <a:ea typeface="Gagalin"/>
                <a:cs typeface="Gagalin"/>
                <a:sym typeface="Gagalin"/>
              </a:rPr>
              <a:t>OCHLAZUJI PROSTŘEDÍ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357BA2D5-A7D8-6C2C-7603-2209D194D3F0}"/>
              </a:ext>
            </a:extLst>
          </p:cNvPr>
          <p:cNvSpPr txBox="1"/>
          <p:nvPr/>
        </p:nvSpPr>
        <p:spPr>
          <a:xfrm>
            <a:off x="8141051" y="2317291"/>
            <a:ext cx="9950658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64893A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MOJE SUPERSCHOPNOST</a:t>
            </a:r>
          </a:p>
        </p:txBody>
      </p:sp>
    </p:spTree>
    <p:extLst>
      <p:ext uri="{BB962C8B-B14F-4D97-AF65-F5344CB8AC3E}">
        <p14:creationId xmlns:p14="http://schemas.microsoft.com/office/powerpoint/2010/main" xmlns="" val="866957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76A923A-7758-9E61-3C66-2FC1F57601CD}"/>
              </a:ext>
            </a:extLst>
          </p:cNvPr>
          <p:cNvSpPr txBox="1"/>
          <p:nvPr/>
        </p:nvSpPr>
        <p:spPr>
          <a:xfrm>
            <a:off x="1828800" y="434340"/>
            <a:ext cx="14211300" cy="1396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990"/>
              </a:lnSpc>
            </a:pPr>
            <a:r>
              <a:rPr lang="cs-CZ" sz="6000" dirty="0">
                <a:solidFill>
                  <a:srgbClr val="F77C46"/>
                </a:solidFill>
                <a:latin typeface="Gagalin"/>
                <a:ea typeface="Gagalin"/>
                <a:cs typeface="Gagalin"/>
                <a:sym typeface="Gagalin"/>
              </a:rPr>
              <a:t>STROMY OCHLAZUJÍ A ZVLHČUJÍ PROSTŘEDÍ</a:t>
            </a:r>
            <a:endParaRPr lang="en-US" sz="6000" dirty="0">
              <a:solidFill>
                <a:srgbClr val="F77C46"/>
              </a:solidFill>
              <a:latin typeface="Segoe Fluent Icons" panose="050A0102010101010101" pitchFamily="18" charset="0"/>
              <a:ea typeface="Gagalin"/>
              <a:cs typeface="Gagalin"/>
              <a:sym typeface="Gagalin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6816F65C-B534-8811-B16C-C25244A0DB18}"/>
              </a:ext>
            </a:extLst>
          </p:cNvPr>
          <p:cNvSpPr/>
          <p:nvPr/>
        </p:nvSpPr>
        <p:spPr>
          <a:xfrm>
            <a:off x="-381000" y="7086600"/>
            <a:ext cx="19431000" cy="3200400"/>
          </a:xfrm>
          <a:custGeom>
            <a:avLst/>
            <a:gdLst/>
            <a:ahLst/>
            <a:cxnLst/>
            <a:rect l="l" t="t" r="r" b="b"/>
            <a:pathLst>
              <a:path w="20597850" h="4007998">
                <a:moveTo>
                  <a:pt x="0" y="0"/>
                </a:moveTo>
                <a:lnTo>
                  <a:pt x="20597850" y="0"/>
                </a:lnTo>
                <a:lnTo>
                  <a:pt x="20597850" y="4007999"/>
                </a:lnTo>
                <a:lnTo>
                  <a:pt x="0" y="400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AC19C188-C695-7065-B119-F893A8971F3C}"/>
              </a:ext>
            </a:extLst>
          </p:cNvPr>
          <p:cNvSpPr txBox="1"/>
          <p:nvPr/>
        </p:nvSpPr>
        <p:spPr>
          <a:xfrm>
            <a:off x="1828800" y="2268908"/>
            <a:ext cx="8858250" cy="437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4893A"/>
                </a:solidFill>
                <a:latin typeface="Poppins Semi-Bold" panose="020B0604020202020204" charset="-18"/>
                <a:cs typeface="Poppins Semi-Bold" panose="020B0604020202020204" charset="-18"/>
              </a:rPr>
              <a:t>Stromy zajišťují přirozený chlad.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4893A"/>
                </a:solidFill>
                <a:latin typeface="Poppins Semi-Bold" panose="020B0604020202020204" charset="-18"/>
                <a:cs typeface="Poppins Semi-Bold" panose="020B0604020202020204" charset="-18"/>
              </a:rPr>
              <a:t>Uvolňují vodní páru do ovzduší, což pomáhá ochlazovat okolí.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4893A"/>
                </a:solidFill>
                <a:latin typeface="Poppins Semi-Bold" panose="020B0604020202020204" charset="-18"/>
                <a:cs typeface="Poppins Semi-Bold" panose="020B0604020202020204" charset="-18"/>
              </a:rPr>
              <a:t>Listy a koruny stromů poskytují stín, což snižuje přímé sluneční záření na zemský povrch.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4893A"/>
                </a:solidFill>
                <a:latin typeface="Poppins Semi-Bold" panose="020B0604020202020204" charset="-18"/>
                <a:cs typeface="Poppins Semi-Bold" panose="020B0604020202020204" charset="-18"/>
              </a:rPr>
              <a:t>Když stromy rostou a dosahují plného vývoje, jejich schopnost ochlazovat prostředí a zlepšovat kvalitu života roste. </a:t>
            </a:r>
            <a:endParaRPr lang="en-US" sz="2400" b="1" dirty="0">
              <a:solidFill>
                <a:srgbClr val="64893A"/>
              </a:solidFill>
              <a:latin typeface="Poppins Semi-Bold" panose="020B0604020202020204" charset="-18"/>
              <a:ea typeface="Poppins Semi-Bold"/>
              <a:cs typeface="Poppins Semi-Bold" panose="020B0604020202020204" charset="-18"/>
              <a:sym typeface="Poppins Semi-Bold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D6320D1-33E1-A60A-E182-B1C0A035C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4167" l="7500" r="90000">
                        <a14:foregroundMark x1="42000" y1="83500" x2="34198" y2="83467"/>
                        <a14:foregroundMark x1="65371" y1="92731" x2="72000" y2="93167"/>
                        <a14:foregroundMark x1="63939" y1="92637" x2="64246" y2="92657"/>
                        <a14:foregroundMark x1="16379" y1="89511" x2="59911" y2="92372"/>
                        <a14:foregroundMark x1="72000" y1="93167" x2="85500" y2="90667"/>
                        <a14:foregroundMark x1="85500" y1="90667" x2="60000" y2="84500"/>
                        <a14:foregroundMark x1="60000" y1="84500" x2="50000" y2="89833"/>
                        <a14:foregroundMark x1="67167" y1="86333" x2="61569" y2="92331"/>
                        <a14:foregroundMark x1="43925" y1="93424" x2="42000" y2="87167"/>
                        <a14:foregroundMark x1="16785" y1="90601" x2="22000" y2="91500"/>
                        <a14:foregroundMark x1="76833" y1="91833" x2="16586" y2="89804"/>
                        <a14:foregroundMark x1="16944" y1="90872" x2="22333" y2="92333"/>
                        <a14:foregroundMark x1="20833" y1="85333" x2="19167" y2="87500"/>
                        <a14:foregroundMark x1="17333" y1="87833" x2="15790" y2="88675"/>
                        <a14:foregroundMark x1="15718" y1="90985" x2="16833" y2="91500"/>
                        <a14:foregroundMark x1="45833" y1="94833" x2="60333" y2="94667"/>
                        <a14:foregroundMark x1="60333" y1="94667" x2="47333" y2="94167"/>
                        <a14:foregroundMark x1="47333" y1="94167" x2="62333" y2="94333"/>
                        <a14:foregroundMark x1="62333" y1="94333" x2="75333" y2="92000"/>
                        <a14:foregroundMark x1="75333" y1="92000" x2="79167" y2="90000"/>
                        <a14:foregroundMark x1="18667" y1="86833" x2="15242" y2="87804"/>
                        <a14:foregroundMark x1="17496" y1="91095" x2="19667" y2="91333"/>
                        <a14:foregroundMark x1="19667" y1="91333" x2="20667" y2="90833"/>
                        <a14:backgroundMark x1="8000" y1="85500" x2="21167" y2="81833"/>
                        <a14:backgroundMark x1="14882" y1="85172" x2="7500" y2="86833"/>
                        <a14:backgroundMark x1="17917" y1="84489" x2="17013" y2="84692"/>
                        <a14:backgroundMark x1="20833" y1="83833" x2="19130" y2="84216"/>
                        <a14:backgroundMark x1="7500" y1="86833" x2="9167" y2="78333"/>
                        <a14:backgroundMark x1="18860" y1="84039" x2="28667" y2="81500"/>
                        <a14:backgroundMark x1="19060" y1="83987" x2="18114" y2="84232"/>
                        <a14:backgroundMark x1="10000" y1="86333" x2="16900" y2="84546"/>
                        <a14:backgroundMark x1="28667" y1="81500" x2="8333" y2="85167"/>
                        <a14:backgroundMark x1="8000" y1="83167" x2="9959" y2="86568"/>
                        <a14:backgroundMark x1="22000" y1="80333" x2="33333" y2="82333"/>
                        <a14:backgroundMark x1="33333" y1="82333" x2="27667" y2="83833"/>
                        <a14:backgroundMark x1="42833" y1="95167" x2="45668" y2="95096"/>
                        <a14:backgroundMark x1="66392" y1="95813" x2="69167" y2="96667"/>
                        <a14:backgroundMark x1="5667" y1="87167" x2="8833" y2="82667"/>
                        <a14:backgroundMark x1="7667" y1="85167" x2="8833" y2="86333"/>
                        <a14:backgroundMark x1="10485" y1="86419" x2="9000" y2="86500"/>
                        <a14:backgroundMark x1="9000" y1="86500" x2="11667" y2="84667"/>
                        <a14:backgroundMark x1="11667" y1="84667" x2="43667" y2="77833"/>
                        <a14:backgroundMark x1="6333" y1="85167" x2="7000" y2="85667"/>
                        <a14:backgroundMark x1="6667" y1="85333" x2="7167" y2="82333"/>
                        <a14:backgroundMark x1="9167" y1="82167" x2="14500" y2="88333"/>
                        <a14:backgroundMark x1="15333" y1="88500" x2="12667" y2="88833"/>
                        <a14:backgroundMark x1="14000" y1="88667" x2="13000" y2="88500"/>
                        <a14:backgroundMark x1="15667" y1="88500" x2="7000" y2="89833"/>
                        <a14:backgroundMark x1="7000" y1="89833" x2="7500" y2="84333"/>
                        <a14:backgroundMark x1="9667" y1="86167" x2="9333" y2="84167"/>
                        <a14:backgroundMark x1="7500" y1="79500" x2="1667" y2="87500"/>
                        <a14:backgroundMark x1="1667" y1="87500" x2="8833" y2="82500"/>
                        <a14:backgroundMark x1="8833" y1="82500" x2="1000" y2="7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8426" y="4076700"/>
            <a:ext cx="5410200" cy="5410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F200E0D-712A-6A6A-9400-83303ADBD5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80388" y="4076700"/>
            <a:ext cx="843765" cy="7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978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</Words>
  <Application>Microsoft Office PowerPoint</Application>
  <PresentationFormat>Vlastní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Gagalin</vt:lpstr>
      <vt:lpstr>Poppins Semi-Bold</vt:lpstr>
      <vt:lpstr>Calibri</vt:lpstr>
      <vt:lpstr>Segoe Fluent Icons</vt:lpstr>
      <vt:lpstr>Office Theme</vt:lpstr>
      <vt:lpstr>Snímek 1</vt:lpstr>
      <vt:lpstr>Snímek 2</vt:lpstr>
      <vt:lpstr>Snímek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SUPERSCHOPNOST</dc:title>
  <dc:creator>zak</dc:creator>
  <cp:lastModifiedBy>Alena</cp:lastModifiedBy>
  <cp:revision>3</cp:revision>
  <dcterms:created xsi:type="dcterms:W3CDTF">2006-08-16T00:00:00Z</dcterms:created>
  <dcterms:modified xsi:type="dcterms:W3CDTF">2025-04-17T18:10:24Z</dcterms:modified>
  <dc:identifier>DAGiubZH7Pg</dc:identifier>
</cp:coreProperties>
</file>