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Výchozí oddíl" id="{56B9B012-4DD2-4231-9A4C-1968D5BEF03F}">
          <p14:sldIdLst>
            <p14:sldId id="257"/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8560C-6495-4347-8097-3A55C635795C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F5101-FEFB-454A-97FF-73C807AC42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0505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FF5101-FEFB-454A-97FF-73C807AC420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40993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E06E3DC-EB73-EBA4-977E-BB27B85B6A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28B2E99-13EC-1BA6-98EF-95D96A6A7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E89A8CD-C255-FE50-8D79-EB2FAE87F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6E8-1942-412C-B65C-542FCADF9043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8E0C146-8799-08FB-4B5E-F843AD3DA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2A7273E-982B-0E93-154F-77DE3F6DF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391D-EE9F-4EAC-8381-E58FEBCC50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916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CF0F9D-C72F-E408-BED4-B9377B2C7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8D7333D4-EACD-3E49-393E-06BA66E18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A2E3F5A-BCB0-F445-5A50-F5B21213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6E8-1942-412C-B65C-542FCADF9043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E79785A-A6E4-6333-DBC3-66AADF793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02151A8-39F2-5BCB-1D3D-6005E9CE5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391D-EE9F-4EAC-8381-E58FEBCC50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51462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6DC6DFEE-B44E-44FB-72FB-7B810F7539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94F69DAE-EF7F-55A1-BCF9-56A801CC1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9B9E9DD-3250-A8A8-B421-21BF0AD16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6E8-1942-412C-B65C-542FCADF9043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EE716EE-7F0D-C2F7-BF98-9B033955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514734C-0E13-DC5E-2991-A578F7AB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391D-EE9F-4EAC-8381-E58FEBCC50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38170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0C77D2B-30A3-4982-6B8F-0D7E5D16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6C5AF2D-FEBA-F2FB-238F-3E4023BED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A312D69-FE31-3D5E-712B-F0A6481F3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6E8-1942-412C-B65C-542FCADF9043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02D0BBD-8512-EF87-6782-7D1D0C2DB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6625E45-4BF1-07CD-5EA6-789EE737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391D-EE9F-4EAC-8381-E58FEBCC50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42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365B554-B0B1-7CC9-A0ED-EECAFB3DF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A91FE98-2D98-907D-972C-C7459207D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7C57E29-4E4A-DB1C-7748-0CB037141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6E8-1942-412C-B65C-542FCADF9043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908D569-C25F-A00E-5486-E4FF9C995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9E02145-ADCF-CBEA-4DE1-B35E8FC74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391D-EE9F-4EAC-8381-E58FEBCC50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63629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6C51CC9-336C-93D8-7673-FE65B7B0E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E485F50-C2D2-D1E5-7655-43B209C6C3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A35388D-B7E4-AB05-C30E-2FC4F974A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CB9809C9-5EE4-AB1E-52E8-70E32784C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6E8-1942-412C-B65C-542FCADF9043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D85A161-0310-7A92-CFB2-DA124EC33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A234EAA5-61BF-1173-7FB7-CD1FD52D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391D-EE9F-4EAC-8381-E58FEBCC50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3886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DD2533E-BB89-7B7A-7BEB-697B5B3B3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B5EF0FC1-793C-41FE-9A0F-26A9320C2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18ADB09-EA44-A908-872B-8A6C9B9E7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0E5AADD7-584F-7517-B2DC-EB677ADF7A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55CEE237-FEC4-DD13-8936-3C2525F69E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BEB0C4B0-0B17-5E33-F9E6-667401DCF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6E8-1942-412C-B65C-542FCADF9043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C01CA3A6-2D8F-82A9-15AE-B470236DE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084E243F-F434-0311-9B98-39347381B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391D-EE9F-4EAC-8381-E58FEBCC50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37129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FE6162B-0B13-E7AA-552A-56A1DF14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5F21E96D-6673-85FE-BD0B-A0932328D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6E8-1942-412C-B65C-542FCADF9043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761CA39-FE7F-0AD7-1D8D-7716FF0C6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B36DAAED-A067-1A00-2992-815AD24C7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391D-EE9F-4EAC-8381-E58FEBCC50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325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61DC01BA-BD07-56B3-22D8-28783F8CB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6E8-1942-412C-B65C-542FCADF9043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437482AF-2301-7A4F-5952-072FEE63C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C6DDC9D3-9BF0-DAF0-A42F-2B715E41F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391D-EE9F-4EAC-8381-E58FEBCC50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4731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DDBE634-05FB-5B48-2D60-0469DF378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5962280-3B34-217C-0BD2-5B549F562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EDF6BE29-82E1-AEBC-16E3-894BAE888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1DB09E3-AECA-B55B-A13D-E287764DD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6E8-1942-412C-B65C-542FCADF9043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0EA7ACCE-E8F5-4E2D-6C3C-39274837C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D4A1581-0C37-97D6-52E0-406A7BAF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391D-EE9F-4EAC-8381-E58FEBCC50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9963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A246DC-5DF4-0EB3-FF09-D6A78321F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1573637D-170C-C878-698A-3E6E8A84A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9EE0BC40-62A9-5585-A018-1B983E53B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33A8C47-1407-65E8-4517-B530963B6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56E8-1942-412C-B65C-542FCADF9043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0C2F017D-9593-7001-510C-0692185F6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5E4A7C01-EB6D-DE94-E246-D82BA9EA4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7391D-EE9F-4EAC-8381-E58FEBCC50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7211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8A230CF7-CE2D-1F1F-8EBD-426B5CD0F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666591EF-79B7-D55D-A6F5-4FDA59742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B6A073D-FC7F-BD79-FF63-061AFC01F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E56E8-1942-412C-B65C-542FCADF9043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DED6AF6-89FB-7B03-A3FF-A5950D92B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6B75E10-5247-7EA1-659B-9FA10EAD5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7391D-EE9F-4EAC-8381-E58FEBCC50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087654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nio.com/cs/objekty/elektronika-zarizeni/pocitacove-komponenty/pocitac-kabel-cast-vybaveni-kabel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s://pxhere.com/hu/photo/141749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5466E95B-A084-BFBC-DFA4-59C54F313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397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2800" u="sng" dirty="0">
                <a:solidFill>
                  <a:srgbClr val="FF0000"/>
                </a:solidFill>
              </a:rPr>
              <a:t>!!POZOR!!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Jak nabít správně </a:t>
            </a:r>
            <a:r>
              <a:rPr lang="cs-CZ" sz="2800" dirty="0" smtClean="0"/>
              <a:t>telefon, abyste </a:t>
            </a:r>
            <a:r>
              <a:rPr lang="cs-CZ" sz="2800" dirty="0"/>
              <a:t>nevyhořely.</a:t>
            </a:r>
          </a:p>
        </p:txBody>
      </p:sp>
      <p:pic>
        <p:nvPicPr>
          <p:cNvPr id="1032" name="Picture 8" descr="Nalezený obrázek pro rozbitý telefon pgn">
            <a:extLst>
              <a:ext uri="{FF2B5EF4-FFF2-40B4-BE49-F238E27FC236}">
                <a16:creationId xmlns:a16="http://schemas.microsoft.com/office/drawing/2014/main" xmlns="" id="{4FE68D6F-4979-B05E-0511-CCF92A52BC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158" t="1432" r="23997" b="8961"/>
          <a:stretch/>
        </p:blipFill>
        <p:spPr bwMode="auto">
          <a:xfrm rot="19294795">
            <a:off x="1407025" y="2393581"/>
            <a:ext cx="2023109" cy="4046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şişen batarya">
            <a:extLst>
              <a:ext uri="{FF2B5EF4-FFF2-40B4-BE49-F238E27FC236}">
                <a16:creationId xmlns:a16="http://schemas.microsoft.com/office/drawing/2014/main" xmlns="" id="{F409063D-4157-E37A-2573-6D095B4A94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963" t="-206" r="6597" b="3399"/>
          <a:stretch/>
        </p:blipFill>
        <p:spPr bwMode="auto">
          <a:xfrm>
            <a:off x="7503906" y="4228645"/>
            <a:ext cx="3849894" cy="2155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 descr="Lightning | PCDIGA BLOG">
            <a:extLst>
              <a:ext uri="{FF2B5EF4-FFF2-40B4-BE49-F238E27FC236}">
                <a16:creationId xmlns:a16="http://schemas.microsoft.com/office/drawing/2014/main" xmlns="" id="{6ED15B35-D626-3025-5150-FBB041611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15557">
            <a:off x="4053727" y="3014360"/>
            <a:ext cx="2624978" cy="1749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5000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obsah 5">
            <a:extLst>
              <a:ext uri="{FF2B5EF4-FFF2-40B4-BE49-F238E27FC236}">
                <a16:creationId xmlns:a16="http://schemas.microsoft.com/office/drawing/2014/main" xmlns="" id="{7A8B3106-81D6-C0B9-35B3-23F71B1661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0" y="0"/>
            <a:ext cx="3794348" cy="3278653"/>
          </a:xfr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6F819AE3-EBE1-9EDE-1077-C354EA5D76C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6"/>
              </a:ext>
            </a:extLst>
          </a:blip>
          <a:stretch>
            <a:fillRect/>
          </a:stretch>
        </p:blipFill>
        <p:spPr>
          <a:xfrm>
            <a:off x="0" y="3278653"/>
            <a:ext cx="3794348" cy="3579347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xmlns="" id="{D36D2F84-8E21-DC67-2E41-70663AA275D2}"/>
              </a:ext>
            </a:extLst>
          </p:cNvPr>
          <p:cNvSpPr txBox="1"/>
          <p:nvPr/>
        </p:nvSpPr>
        <p:spPr>
          <a:xfrm>
            <a:off x="4500282" y="724973"/>
            <a:ext cx="7207623" cy="1828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400" b="1" dirty="0">
                <a:latin typeface="Perpetua Titling MT" panose="02020502060505020804" pitchFamily="18" charset="0"/>
              </a:rPr>
              <a:t>Jak </a:t>
            </a:r>
            <a:r>
              <a:rPr lang="cs-CZ" sz="2400" b="1" dirty="0" err="1">
                <a:latin typeface="Perpetua Titling MT" panose="02020502060505020804" pitchFamily="18" charset="0"/>
              </a:rPr>
              <a:t>správnĚ</a:t>
            </a:r>
            <a:r>
              <a:rPr lang="cs-CZ" sz="2400" b="1" dirty="0">
                <a:latin typeface="Perpetua Titling MT" panose="02020502060505020804" pitchFamily="18" charset="0"/>
              </a:rPr>
              <a:t> nabíjet telefon?</a:t>
            </a:r>
          </a:p>
          <a:p>
            <a:pPr marL="285750" indent="-285750" algn="l">
              <a:lnSpc>
                <a:spcPts val="1650"/>
              </a:lnSpc>
              <a:buFont typeface="Arial" panose="020B0604020202020204" pitchFamily="34" charset="0"/>
              <a:buChar char="•"/>
            </a:pPr>
            <a:r>
              <a:rPr lang="cs-CZ" sz="1600" b="0" i="0" dirty="0">
                <a:effectLst/>
                <a:latin typeface="Roboto" panose="020F0502020204030204" pitchFamily="2" charset="0"/>
              </a:rPr>
              <a:t>Ideální jsou pravidelné kratší cykly nabíjení.</a:t>
            </a:r>
          </a:p>
          <a:p>
            <a:pPr marL="285750" indent="-285750" algn="l">
              <a:lnSpc>
                <a:spcPts val="1650"/>
              </a:lnSpc>
              <a:buFont typeface="Arial" panose="020B0604020202020204" pitchFamily="34" charset="0"/>
              <a:buChar char="•"/>
            </a:pPr>
            <a:r>
              <a:rPr lang="cs-CZ" sz="1600" b="0" i="0" dirty="0">
                <a:effectLst/>
                <a:latin typeface="Roboto" panose="020F0502020204030204" pitchFamily="2" charset="0"/>
              </a:rPr>
              <a:t>Vyhněte se dlouhým cyklům od 0 do 100 % a nabíjení přes noc.</a:t>
            </a:r>
          </a:p>
          <a:p>
            <a:pPr marL="285750" indent="-285750" algn="l">
              <a:lnSpc>
                <a:spcPts val="1650"/>
              </a:lnSpc>
              <a:buFont typeface="Arial" panose="020B0604020202020204" pitchFamily="34" charset="0"/>
              <a:buChar char="•"/>
            </a:pPr>
            <a:r>
              <a:rPr lang="cs-CZ" sz="1600" b="0" i="0" dirty="0">
                <a:effectLst/>
                <a:latin typeface="Roboto" panose="020F0502020204030204" pitchFamily="2" charset="0"/>
              </a:rPr>
              <a:t>Ukončete nabíjení v okamžiku, kdy baterie dostáhne 80 až 90 %.</a:t>
            </a:r>
          </a:p>
          <a:p>
            <a:pPr marL="285750" indent="-285750" algn="l">
              <a:lnSpc>
                <a:spcPts val="1650"/>
              </a:lnSpc>
              <a:buFont typeface="Arial" panose="020B0604020202020204" pitchFamily="34" charset="0"/>
              <a:buChar char="•"/>
            </a:pPr>
            <a:r>
              <a:rPr lang="cs-CZ" sz="1600" b="0" i="0" dirty="0">
                <a:effectLst/>
                <a:latin typeface="Roboto" panose="020F0502020204030204" pitchFamily="2" charset="0"/>
              </a:rPr>
              <a:t>Během nabíjení </a:t>
            </a:r>
            <a:r>
              <a:rPr lang="cs-CZ" sz="1600" b="0" i="0" dirty="0" err="1">
                <a:effectLst/>
                <a:latin typeface="Perpetua Titling MT" panose="02020502060505020804" pitchFamily="18" charset="0"/>
              </a:rPr>
              <a:t>nestreamujte</a:t>
            </a:r>
            <a:r>
              <a:rPr lang="cs-CZ" sz="1600" b="0" i="0" dirty="0">
                <a:effectLst/>
                <a:latin typeface="Roboto" panose="020F0502020204030204" pitchFamily="2" charset="0"/>
              </a:rPr>
              <a:t> nebo </a:t>
            </a:r>
            <a:r>
              <a:rPr lang="cs-CZ" sz="1600" dirty="0">
                <a:latin typeface="+mj-lt"/>
              </a:rPr>
              <a:t>N</a:t>
            </a:r>
            <a:r>
              <a:rPr lang="cs-CZ" sz="1600" i="0" dirty="0">
                <a:effectLst/>
                <a:latin typeface="+mj-lt"/>
              </a:rPr>
              <a:t>EZATĚŽUJTE</a:t>
            </a:r>
            <a:r>
              <a:rPr lang="cs-CZ" sz="1600" b="1" i="0" dirty="0">
                <a:effectLst/>
              </a:rPr>
              <a:t> </a:t>
            </a:r>
            <a:r>
              <a:rPr lang="cs-CZ" sz="1600" b="0" i="0" dirty="0">
                <a:effectLst/>
                <a:latin typeface="Roboto" panose="020F0502020204030204" pitchFamily="2" charset="0"/>
              </a:rPr>
              <a:t>příliš baterii.</a:t>
            </a:r>
          </a:p>
          <a:p>
            <a:pPr marL="285750" indent="-285750" algn="l">
              <a:lnSpc>
                <a:spcPts val="1650"/>
              </a:lnSpc>
              <a:buFont typeface="Arial" panose="020B0604020202020204" pitchFamily="34" charset="0"/>
              <a:buChar char="•"/>
            </a:pPr>
            <a:r>
              <a:rPr lang="cs-CZ" sz="1600" b="0" i="0" dirty="0">
                <a:effectLst/>
                <a:latin typeface="Roboto" panose="020F0502020204030204" pitchFamily="2" charset="0"/>
              </a:rPr>
              <a:t>Vyhýbejte se zahřívání baterie.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7999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>
            <a:extLst>
              <a:ext uri="{FF2B5EF4-FFF2-40B4-BE49-F238E27FC236}">
                <a16:creationId xmlns:a16="http://schemas.microsoft.com/office/drawing/2014/main" xmlns="" id="{27B8390B-4652-5B09-F337-58D2132F3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!!RIZIKA!!</a:t>
            </a:r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xmlns="" id="{67137AA4-7A8E-6157-7BB2-10C7304AE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3976"/>
            <a:ext cx="10515600" cy="4545387"/>
          </a:xfrm>
        </p:spPr>
        <p:txBody>
          <a:bodyPr/>
          <a:lstStyle/>
          <a:p>
            <a:pPr>
              <a:lnSpc>
                <a:spcPts val="1650"/>
              </a:lnSpc>
            </a:pPr>
            <a:endParaRPr lang="cs-CZ" dirty="0">
              <a:latin typeface="Roboto" panose="02000000000000000000" pitchFamily="2" charset="0"/>
            </a:endParaRPr>
          </a:p>
          <a:p>
            <a:pPr>
              <a:lnSpc>
                <a:spcPts val="1650"/>
              </a:lnSpc>
            </a:pPr>
            <a:r>
              <a:rPr lang="cs-CZ" dirty="0">
                <a:latin typeface="Roboto" panose="02000000000000000000" pitchFamily="2" charset="0"/>
              </a:rPr>
              <a:t> </a:t>
            </a:r>
            <a:r>
              <a:rPr lang="cs-CZ" dirty="0">
                <a:latin typeface="+mj-lt"/>
              </a:rPr>
              <a:t>Zdravotní rizika spojená s elektromagnetickým zářením ...</a:t>
            </a:r>
          </a:p>
          <a:p>
            <a:pPr marL="0" indent="0" algn="l">
              <a:lnSpc>
                <a:spcPts val="1650"/>
              </a:lnSpc>
              <a:buNone/>
            </a:pPr>
            <a:r>
              <a:rPr lang="cs-CZ" b="0" i="0" dirty="0">
                <a:effectLst/>
                <a:latin typeface="+mj-lt"/>
              </a:rPr>
              <a:t> dopady na spánek ...</a:t>
            </a:r>
          </a:p>
          <a:p>
            <a:pPr>
              <a:lnSpc>
                <a:spcPts val="1650"/>
              </a:lnSpc>
            </a:pPr>
            <a:r>
              <a:rPr lang="cs-CZ" dirty="0">
                <a:latin typeface="+mj-lt"/>
              </a:rPr>
              <a:t> Negativní Závislost na mobilním telefonu Jedním z nejvýraznějších rizik</a:t>
            </a:r>
          </a:p>
          <a:p>
            <a:pPr marL="0" indent="0">
              <a:lnSpc>
                <a:spcPts val="1650"/>
              </a:lnSpc>
              <a:buNone/>
            </a:pPr>
            <a:r>
              <a:rPr lang="cs-CZ" dirty="0">
                <a:latin typeface="+mj-lt"/>
              </a:rPr>
              <a:t> je závislost na mobilním telefonu, známá také jako „</a:t>
            </a:r>
            <a:r>
              <a:rPr lang="cs-CZ" dirty="0" err="1">
                <a:latin typeface="+mj-lt"/>
              </a:rPr>
              <a:t>nomofobie</a:t>
            </a:r>
            <a:r>
              <a:rPr lang="cs-CZ" dirty="0">
                <a:latin typeface="+mj-lt"/>
              </a:rPr>
              <a:t>“</a:t>
            </a:r>
          </a:p>
          <a:p>
            <a:pPr marL="0" indent="0">
              <a:lnSpc>
                <a:spcPts val="1650"/>
              </a:lnSpc>
              <a:buNone/>
            </a:pPr>
            <a:r>
              <a:rPr lang="cs-CZ" dirty="0">
                <a:latin typeface="+mj-lt"/>
              </a:rPr>
              <a:t> (</a:t>
            </a:r>
            <a:r>
              <a:rPr lang="cs-CZ" dirty="0" err="1">
                <a:latin typeface="+mj-lt"/>
              </a:rPr>
              <a:t>nomobile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phone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phobia</a:t>
            </a:r>
            <a:r>
              <a:rPr lang="cs-CZ" dirty="0">
                <a:latin typeface="+mj-lt"/>
              </a:rPr>
              <a:t>). ...</a:t>
            </a:r>
          </a:p>
          <a:p>
            <a:pPr>
              <a:lnSpc>
                <a:spcPts val="1650"/>
              </a:lnSpc>
            </a:pPr>
            <a:r>
              <a:rPr lang="cs-CZ" b="0" i="0" dirty="0">
                <a:effectLst/>
                <a:latin typeface="+mj-lt"/>
              </a:rPr>
              <a:t> Bezpečnost na silnicích ...</a:t>
            </a:r>
          </a:p>
          <a:p>
            <a:pPr>
              <a:lnSpc>
                <a:spcPts val="1650"/>
              </a:lnSpc>
            </a:pPr>
            <a:r>
              <a:rPr lang="cs-CZ" b="0" i="0" dirty="0">
                <a:effectLst/>
                <a:latin typeface="+mj-lt"/>
              </a:rPr>
              <a:t> Riziko kybernetických útoků a zneužití dat ...</a:t>
            </a:r>
          </a:p>
          <a:p>
            <a:pPr>
              <a:lnSpc>
                <a:spcPts val="1650"/>
              </a:lnSpc>
            </a:pPr>
            <a:r>
              <a:rPr lang="cs-CZ" b="0" i="0" dirty="0">
                <a:effectLst/>
                <a:latin typeface="+mj-lt"/>
              </a:rPr>
              <a:t> Socio-ekonomická nerovnost ...</a:t>
            </a:r>
          </a:p>
          <a:p>
            <a:pPr>
              <a:lnSpc>
                <a:spcPts val="1650"/>
              </a:lnSpc>
            </a:pPr>
            <a:r>
              <a:rPr lang="cs-CZ" b="0" i="0" dirty="0">
                <a:effectLst/>
                <a:latin typeface="+mj-lt"/>
              </a:rPr>
              <a:t> Ovlivnění duševního zdraví 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2979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02680A0-5430-0ACF-F75D-7D7FD32CE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JAK UHASIT ELEKTROSPOTŘEBIČ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9B79137-92EC-CDDE-AB9E-D7FD865B7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0" i="0" dirty="0">
                <a:effectLst/>
                <a:latin typeface="Roboto" panose="02000000000000000000" pitchFamily="2" charset="0"/>
              </a:rPr>
              <a:t>Nejdříve je třeba </a:t>
            </a:r>
            <a:r>
              <a:rPr lang="cs-CZ" b="1" i="0" dirty="0">
                <a:effectLst/>
                <a:latin typeface="Roboto" panose="02000000000000000000" pitchFamily="2" charset="0"/>
              </a:rPr>
              <a:t>vypnout přívod elektrického proudu - jističem nebo hlavním vypínačem, případně vytáhnout vadný přístroj ze zásuvky</a:t>
            </a:r>
            <a:r>
              <a:rPr lang="cs-CZ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i="0" dirty="0">
                <a:effectLst/>
                <a:latin typeface="Roboto" panose="02000000000000000000" pitchFamily="2" charset="0"/>
              </a:rPr>
              <a:t>Někdy i to stačí, aby požár sám uhasl, zvláště když se projevoval hlavně jiskřením a kouřem.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i="0" dirty="0">
                <a:effectLst/>
                <a:latin typeface="Roboto" panose="02000000000000000000" pitchFamily="2" charset="0"/>
              </a:rPr>
              <a:t> Potom posuďte, jak je požár velký a jestli ho sami zvládnete uhasit.</a:t>
            </a:r>
          </a:p>
        </p:txBody>
      </p:sp>
    </p:spTree>
    <p:extLst>
      <p:ext uri="{BB962C8B-B14F-4D97-AF65-F5344CB8AC3E}">
        <p14:creationId xmlns:p14="http://schemas.microsoft.com/office/powerpoint/2010/main" xmlns="" val="11839271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129</Words>
  <Application>Microsoft Office PowerPoint</Application>
  <PresentationFormat>Vlastní</PresentationFormat>
  <Paragraphs>23</Paragraphs>
  <Slides>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Office</vt:lpstr>
      <vt:lpstr>!!POZOR!! Jak nabít správně telefon, abyste nevyhořely.</vt:lpstr>
      <vt:lpstr>Snímek 2</vt:lpstr>
      <vt:lpstr>!!RIZIKA!!</vt:lpstr>
      <vt:lpstr>JAK UHASIT ELEKTROSPOTŘEBIČ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!!POZOR!! Jak nabít správně telefon, abyste nevyhořely.</dc:title>
  <dc:creator>zak</dc:creator>
  <cp:lastModifiedBy>Alena</cp:lastModifiedBy>
  <cp:revision>5</cp:revision>
  <dcterms:created xsi:type="dcterms:W3CDTF">2024-12-02T09:11:30Z</dcterms:created>
  <dcterms:modified xsi:type="dcterms:W3CDTF">2024-12-10T18:02:42Z</dcterms:modified>
</cp:coreProperties>
</file>