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95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92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01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82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83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15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24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97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52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051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5A60ED7-2850-4620-B728-7594FB0C375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52A4111-3465-45AA-9D03-44A142F6C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31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802295"/>
            <a:ext cx="10515600" cy="2190336"/>
          </a:xfrm>
        </p:spPr>
        <p:txBody>
          <a:bodyPr>
            <a:noAutofit/>
          </a:bodyPr>
          <a:lstStyle/>
          <a:p>
            <a:pPr algn="ctr"/>
            <a:r>
              <a:rPr lang="cs-CZ" sz="7200" dirty="0">
                <a:solidFill>
                  <a:srgbClr val="002060"/>
                </a:solidFill>
              </a:rPr>
              <a:t>„Vodu neoceníme, dokud nám nevyschne studna“</a:t>
            </a:r>
            <a:endParaRPr lang="cs-CZ" sz="7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1850" y="4164910"/>
            <a:ext cx="10515600" cy="1500187"/>
          </a:xfrm>
        </p:spPr>
        <p:txBody>
          <a:bodyPr/>
          <a:lstStyle/>
          <a:p>
            <a:pPr algn="r"/>
            <a:r>
              <a:rPr lang="cs-CZ" dirty="0">
                <a:solidFill>
                  <a:schemeClr val="tx1"/>
                </a:solidFill>
              </a:rPr>
              <a:t>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9634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06062" y="2678806"/>
            <a:ext cx="12280386" cy="1751527"/>
          </a:xfrm>
        </p:spPr>
        <p:txBody>
          <a:bodyPr>
            <a:noAutofit/>
          </a:bodyPr>
          <a:lstStyle/>
          <a:p>
            <a:pPr algn="ctr"/>
            <a:r>
              <a:rPr lang="cs-CZ" sz="11500" dirty="0">
                <a:solidFill>
                  <a:srgbClr val="002060"/>
                </a:solidFill>
              </a:rPr>
              <a:t>Zdaleka ne! </a:t>
            </a:r>
          </a:p>
        </p:txBody>
      </p:sp>
    </p:spTree>
    <p:extLst>
      <p:ext uri="{BB962C8B-B14F-4D97-AF65-F5344CB8AC3E}">
        <p14:creationId xmlns:p14="http://schemas.microsoft.com/office/powerpoint/2010/main" val="19872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7606" y="1156355"/>
            <a:ext cx="10772775" cy="633808"/>
          </a:xfrm>
        </p:spPr>
        <p:txBody>
          <a:bodyPr>
            <a:normAutofit fontScale="90000"/>
          </a:bodyPr>
          <a:lstStyle/>
          <a:p>
            <a:r>
              <a:rPr lang="cs-CZ" sz="3100" dirty="0">
                <a:solidFill>
                  <a:schemeClr val="tx1"/>
                </a:solidFill>
              </a:rPr>
              <a:t>Voda která odteče do odpadu, z pračky, myčky, </a:t>
            </a:r>
            <a:r>
              <a:rPr lang="cs-CZ" sz="3100" dirty="0" err="1">
                <a:solidFill>
                  <a:schemeClr val="tx1"/>
                </a:solidFill>
              </a:rPr>
              <a:t>wc</a:t>
            </a:r>
            <a:r>
              <a:rPr lang="cs-CZ" sz="3100" dirty="0">
                <a:solidFill>
                  <a:schemeClr val="tx1"/>
                </a:solidFill>
              </a:rPr>
              <a:t> pokračuje do čistíren a zbavená nečistot se vypouští do vodních toků kde se stává součástí přírodního koloběhu 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38" y="2010795"/>
            <a:ext cx="4204951" cy="4204951"/>
          </a:xfrm>
          <a:prstGeom prst="rect">
            <a:avLst/>
          </a:prstGeom>
        </p:spPr>
      </p:pic>
      <p:pic>
        <p:nvPicPr>
          <p:cNvPr id="5124" name="Picture 4" descr="Wc kombi komplet Jika Lyra Plus spodní odpad H82638700024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9660">
            <a:off x="7500108" y="1783019"/>
            <a:ext cx="3022540" cy="466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Красивая Река Летом, Звуки Воды и Звуки Природы для Релаксаци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611" y="2920761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67053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reezing" dir="t"/>
            </a:scene3d>
            <a:sp3d prstMaterial="flat">
              <a:bevelB h="25400" prst="softRound"/>
            </a:sp3d>
          </a:bodyPr>
          <a:lstStyle/>
          <a:p>
            <a:pPr algn="ctr"/>
            <a:r>
              <a:rPr lang="cs-CZ" sz="7200" b="1" u="sng" dirty="0"/>
              <a:t>CESTA VODY</a:t>
            </a:r>
          </a:p>
        </p:txBody>
      </p:sp>
      <p:pic>
        <p:nvPicPr>
          <p:cNvPr id="3074" name="Picture 2" descr="Water splash stock photo. Image of backgrounds, drop - 186048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67" y="2157731"/>
            <a:ext cx="5711888" cy="39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72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33256" y="1466272"/>
            <a:ext cx="3023124" cy="80435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…v lesních pramenech…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229" y="63355"/>
            <a:ext cx="11159029" cy="220727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Cesta vody začíná u „pramene“….</a:t>
            </a:r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pc="-120" dirty="0"/>
          </a:p>
        </p:txBody>
      </p:sp>
      <p:pic>
        <p:nvPicPr>
          <p:cNvPr id="1026" name="Picture 2" descr="Lesní Studánka (Studánka, pramen) • Map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2" y="803841"/>
            <a:ext cx="3785272" cy="2129215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jemství letních bouřek | Ábíčko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95" y="3405941"/>
            <a:ext cx="3514948" cy="263533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584101" y="4324912"/>
            <a:ext cx="658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… nebo v bouřkových mracích nad našimi hlavami</a:t>
            </a:r>
          </a:p>
        </p:txBody>
      </p:sp>
    </p:spTree>
    <p:extLst>
      <p:ext uri="{BB962C8B-B14F-4D97-AF65-F5344CB8AC3E}">
        <p14:creationId xmlns:p14="http://schemas.microsoft.com/office/powerpoint/2010/main" val="402289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190" y="1010683"/>
            <a:ext cx="10753725" cy="5493148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chemeClr val="accent3">
                    <a:lumMod val="75000"/>
                  </a:schemeClr>
                </a:solidFill>
              </a:rPr>
              <a:t>Přes potoky a řeky až do vodních nádrží a přehrad.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endParaRPr lang="cs-CZ" dirty="0"/>
          </a:p>
          <a:p>
            <a:pPr algn="r"/>
            <a:r>
              <a:rPr lang="cs-CZ" dirty="0"/>
              <a:t> </a:t>
            </a:r>
          </a:p>
        </p:txBody>
      </p:sp>
      <p:pic>
        <p:nvPicPr>
          <p:cNvPr id="2054" name="Picture 6" descr="Řeka Bílina – perla průmyslového severu – Kudy z nu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16" y="2472743"/>
            <a:ext cx="4267248" cy="2823915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nojemská přehrada - Vodní nádrž | Turistik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50702" y="2371270"/>
            <a:ext cx="4540291" cy="302686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3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6093" y="476520"/>
            <a:ext cx="10753725" cy="5236952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Odtud proudí do úpraven vody. Kde se filtruje a desinfikuje.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86" y="1442434"/>
            <a:ext cx="6782738" cy="4521825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73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293" y="1367737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2">
                    <a:lumMod val="25000"/>
                  </a:schemeClr>
                </a:solidFill>
              </a:rPr>
              <a:t>Následně putuje do vodojemu, vodovodních přípojek, šachet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6307" b="27731"/>
          <a:stretch/>
        </p:blipFill>
        <p:spPr>
          <a:xfrm>
            <a:off x="5786925" y="2442466"/>
            <a:ext cx="3092824" cy="383790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056" name="Picture 8" descr="vodoj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r="17932"/>
          <a:stretch/>
        </p:blipFill>
        <p:spPr bwMode="auto">
          <a:xfrm>
            <a:off x="2446986" y="2279561"/>
            <a:ext cx="1906073" cy="400081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442" y="517731"/>
            <a:ext cx="10753725" cy="5380793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rgbClr val="C00000"/>
                </a:solidFill>
              </a:rPr>
              <a:t>Až do našich domácností, koupelen a kuchyní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0387" r="7148"/>
          <a:stretch/>
        </p:blipFill>
        <p:spPr>
          <a:xfrm>
            <a:off x="5545815" y="2794716"/>
            <a:ext cx="5588352" cy="347787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24348" b="19421"/>
          <a:stretch/>
        </p:blipFill>
        <p:spPr>
          <a:xfrm>
            <a:off x="989054" y="2097334"/>
            <a:ext cx="3348564" cy="417526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176481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1753" y="2795052"/>
            <a:ext cx="10753725" cy="538337"/>
          </a:xfrm>
        </p:spPr>
        <p:txBody>
          <a:bodyPr>
            <a:noAutofit/>
          </a:bodyPr>
          <a:lstStyle/>
          <a:p>
            <a:pPr algn="ctr"/>
            <a:r>
              <a:rPr lang="cs-CZ" sz="7200" dirty="0">
                <a:solidFill>
                  <a:schemeClr val="accent3">
                    <a:lumMod val="75000"/>
                  </a:schemeClr>
                </a:solidFill>
              </a:rPr>
              <a:t>To je konec cesty vody.</a:t>
            </a:r>
          </a:p>
        </p:txBody>
      </p:sp>
    </p:spTree>
    <p:extLst>
      <p:ext uri="{BB962C8B-B14F-4D97-AF65-F5344CB8AC3E}">
        <p14:creationId xmlns:p14="http://schemas.microsoft.com/office/powerpoint/2010/main" val="24307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סימן שאלה אדום - ייצור יד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65" y="521137"/>
            <a:ext cx="4920490" cy="58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etropolitní">
  <a:themeElements>
    <a:clrScheme name="Metropolitní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TM03457491[[fn=Metropolitní]]</Template>
  <TotalTime>273</TotalTime>
  <Words>116</Words>
  <Application>Microsoft Office PowerPoint</Application>
  <PresentationFormat>Širokoúhlá obrazovka</PresentationFormat>
  <Paragraphs>24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Arial</vt:lpstr>
      <vt:lpstr>Calibri Light</vt:lpstr>
      <vt:lpstr>Metropolitní</vt:lpstr>
      <vt:lpstr>„Vodu neoceníme, dokud nám nevyschne studna“</vt:lpstr>
      <vt:lpstr>CESTA VODY</vt:lpstr>
      <vt:lpstr>…v lesních pramenech…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Voda která odteče do odpadu, z pračky, myčky, wc pokračuje do čistíren a zbavená nečistot se vypouští do vodních toků kde se stává součástí přírodního koloběhu  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Účet Microsoft</dc:creator>
  <cp:lastModifiedBy>Vyleťalová Lucie</cp:lastModifiedBy>
  <cp:revision>21</cp:revision>
  <dcterms:created xsi:type="dcterms:W3CDTF">2025-11-12T15:27:32Z</dcterms:created>
  <dcterms:modified xsi:type="dcterms:W3CDTF">2025-11-14T08:32:22Z</dcterms:modified>
</cp:coreProperties>
</file>