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C6825-5F0F-470F-A75D-C74783F5254C}" v="605" dt="2024-03-06T17:15:53.270"/>
    <p1510:client id="{5E7C020D-FCA3-7B79-B79D-14AF0F6B7E71}" v="367" dt="2024-03-05T11:48:40.935"/>
    <p1510:client id="{765302B6-B64B-46C4-B5B9-34E73854606A}" v="6" dt="2024-03-05T12:03:14.675"/>
    <p1510:client id="{7EBEEF43-A6B7-44DA-8D62-14DE82E02966}" v="77" dt="2024-03-05T11:35:00.190"/>
    <p1510:client id="{9A969B33-EAAE-9D8E-928A-D1FC6F3DA2FD}" v="242" dt="2024-03-05T12:10:43.478"/>
    <p1510:client id="{E7B587C8-55ED-0904-AB7E-545F407D3FA6}" v="18" dt="2024-03-05T11:57:20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48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0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4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53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2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65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99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7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21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 descr="Čistá mořská voda">
            <a:extLst>
              <a:ext uri="{FF2B5EF4-FFF2-40B4-BE49-F238E27FC236}">
                <a16:creationId xmlns:a16="http://schemas.microsoft.com/office/drawing/2014/main" xmlns="" id="{B4446132-9FF3-99F5-ABB9-045F9527603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alphaModFix/>
          </a:blip>
          <a:srcRect l="23" r="6250" b="6250"/>
          <a:stretch/>
        </p:blipFill>
        <p:spPr>
          <a:xfrm>
            <a:off x="20" y="-152390"/>
            <a:ext cx="12188930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xmlns="" id="{24BE22EF-4728-E4B0-6FE7-64E23B9E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2741613"/>
            <a:ext cx="9267825" cy="2628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10800">
                <a:solidFill>
                  <a:schemeClr val="bg1"/>
                </a:solidFill>
              </a:rPr>
              <a:t>VODNÍ STOPA</a:t>
            </a: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62EF0DB-AB1F-9D33-CBAC-40BEB9A13C2E}"/>
              </a:ext>
            </a:extLst>
          </p:cNvPr>
          <p:cNvSpPr txBox="1"/>
          <p:nvPr/>
        </p:nvSpPr>
        <p:spPr>
          <a:xfrm>
            <a:off x="187070" y="536207"/>
            <a:ext cx="6894576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Calibri"/>
                <a:cs typeface="Calibri"/>
              </a:rPr>
              <a:t>Co to je?</a:t>
            </a:r>
          </a:p>
          <a:p>
            <a:pPr marL="8572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/>
                <a:cs typeface="Calibri"/>
              </a:rPr>
              <a:t>Je to </a:t>
            </a:r>
            <a:r>
              <a:rPr lang="en-US" sz="2200" b="1" err="1">
                <a:latin typeface="Calibri"/>
                <a:cs typeface="Calibri"/>
              </a:rPr>
              <a:t>množství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err="1">
                <a:latin typeface="Calibri"/>
                <a:cs typeface="Calibri"/>
              </a:rPr>
              <a:t>vody</a:t>
            </a:r>
            <a:r>
              <a:rPr lang="en-US" sz="2200" b="1" dirty="0">
                <a:latin typeface="Calibri"/>
                <a:cs typeface="Calibri"/>
              </a:rPr>
              <a:t>, </a:t>
            </a:r>
            <a:r>
              <a:rPr lang="en-US" sz="2200" b="1" err="1">
                <a:latin typeface="Calibri"/>
                <a:cs typeface="Calibri"/>
              </a:rPr>
              <a:t>které</a:t>
            </a:r>
            <a:r>
              <a:rPr lang="en-US" sz="2200" b="1" dirty="0">
                <a:latin typeface="Calibri"/>
                <a:cs typeface="Calibri"/>
              </a:rPr>
              <a:t> je </a:t>
            </a:r>
            <a:r>
              <a:rPr lang="en-US" sz="2200" b="1" err="1">
                <a:latin typeface="Calibri"/>
                <a:cs typeface="Calibri"/>
              </a:rPr>
              <a:t>zapotřebí</a:t>
            </a:r>
            <a:r>
              <a:rPr lang="en-US" sz="2200" b="1" dirty="0">
                <a:latin typeface="Calibri"/>
                <a:cs typeface="Calibri"/>
              </a:rPr>
              <a:t> k </a:t>
            </a:r>
            <a:r>
              <a:rPr lang="en-US" sz="2200" b="1" err="1">
                <a:latin typeface="Calibri"/>
                <a:cs typeface="Calibri"/>
              </a:rPr>
              <a:t>výrobě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err="1">
                <a:latin typeface="Calibri"/>
                <a:cs typeface="Calibri"/>
              </a:rPr>
              <a:t>daného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err="1">
                <a:latin typeface="Calibri"/>
                <a:cs typeface="Calibri"/>
              </a:rPr>
              <a:t>zboží</a:t>
            </a:r>
            <a:endParaRPr lang="en-US" sz="2200" b="1" dirty="0">
              <a:latin typeface="Calibri"/>
              <a:cs typeface="Calibri"/>
            </a:endParaRPr>
          </a:p>
          <a:p>
            <a:pPr marL="8572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err="1">
                <a:latin typeface="Calibri"/>
                <a:cs typeface="Calibri"/>
              </a:rPr>
              <a:t>Průměrná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err="1">
                <a:latin typeface="Calibri"/>
                <a:cs typeface="Calibri"/>
              </a:rPr>
              <a:t>spotřeba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err="1">
                <a:latin typeface="Calibri"/>
                <a:cs typeface="Calibri"/>
              </a:rPr>
              <a:t>vody</a:t>
            </a:r>
            <a:r>
              <a:rPr lang="en-US" sz="2200" b="1" dirty="0">
                <a:latin typeface="Calibri"/>
                <a:cs typeface="Calibri"/>
              </a:rPr>
              <a:t> za den u </a:t>
            </a:r>
            <a:r>
              <a:rPr lang="en-US" sz="2200" b="1" err="1">
                <a:latin typeface="Calibri"/>
                <a:cs typeface="Calibri"/>
              </a:rPr>
              <a:t>člověka</a:t>
            </a:r>
            <a:r>
              <a:rPr lang="en-US" sz="2200" b="1" dirty="0">
                <a:latin typeface="Calibri"/>
                <a:cs typeface="Calibri"/>
              </a:rPr>
              <a:t> je 90 </a:t>
            </a:r>
            <a:r>
              <a:rPr lang="en-US" sz="2200" b="1" err="1">
                <a:latin typeface="Calibri"/>
                <a:cs typeface="Calibri"/>
              </a:rPr>
              <a:t>až</a:t>
            </a:r>
            <a:r>
              <a:rPr lang="en-US" sz="2200" b="1" dirty="0">
                <a:latin typeface="Calibri"/>
                <a:cs typeface="Calibri"/>
              </a:rPr>
              <a:t> 100 </a:t>
            </a:r>
            <a:r>
              <a:rPr lang="en-US" sz="2200" b="1" err="1">
                <a:latin typeface="Calibri"/>
                <a:cs typeface="Calibri"/>
              </a:rPr>
              <a:t>litrů</a:t>
            </a:r>
            <a:endParaRPr lang="en-US" sz="2200" b="1">
              <a:latin typeface="Calibri"/>
              <a:cs typeface="Calibri"/>
            </a:endParaRPr>
          </a:p>
          <a:p>
            <a:pPr marL="8572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5" name="Obrázek 4" descr="Víte, kolik denně spotřebujete vody? A co je vodní stopa ...">
            <a:extLst>
              <a:ext uri="{FF2B5EF4-FFF2-40B4-BE49-F238E27FC236}">
                <a16:creationId xmlns:a16="http://schemas.microsoft.com/office/drawing/2014/main" xmlns="" id="{A61B65FF-BC8E-90C7-A286-100FD607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25" t="6136" r="2322" b="-3409"/>
          <a:stretch/>
        </p:blipFill>
        <p:spPr>
          <a:xfrm>
            <a:off x="6419855" y="2478197"/>
            <a:ext cx="5769810" cy="407509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</p:spPr>
      </p:pic>
      <p:pic>
        <p:nvPicPr>
          <p:cNvPr id="2" name="Obrázek 1" descr="Chcete snížit svojí vodní stopu? Staňte se vegetariánem! Pivo povoleno! -  H2Ospodar.cz">
            <a:extLst>
              <a:ext uri="{FF2B5EF4-FFF2-40B4-BE49-F238E27FC236}">
                <a16:creationId xmlns:a16="http://schemas.microsoft.com/office/drawing/2014/main" xmlns="" id="{0A3D10D4-B9A8-C2B7-F4F3-15A69D4DC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4" t="8182" r="7662" b="5909"/>
          <a:stretch/>
        </p:blipFill>
        <p:spPr>
          <a:xfrm>
            <a:off x="44141" y="2516812"/>
            <a:ext cx="6335543" cy="3599939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80171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D084E7E-2737-9403-BC02-CC8F0C408F34}"/>
              </a:ext>
            </a:extLst>
          </p:cNvPr>
          <p:cNvSpPr txBox="1"/>
          <p:nvPr/>
        </p:nvSpPr>
        <p:spPr>
          <a:xfrm>
            <a:off x="7214997" y="2297858"/>
            <a:ext cx="4765949" cy="33534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err="1">
                <a:solidFill>
                  <a:schemeClr val="tx2"/>
                </a:solidFill>
                <a:latin typeface="Calibri"/>
                <a:cs typeface="Calibri"/>
              </a:rPr>
              <a:t>Proč</a:t>
            </a:r>
            <a:r>
              <a:rPr lang="en-US" sz="2400" u="sng" dirty="0">
                <a:solidFill>
                  <a:schemeClr val="tx2"/>
                </a:solidFill>
                <a:latin typeface="Calibri"/>
                <a:cs typeface="Calibri"/>
              </a:rPr>
              <a:t> se </a:t>
            </a:r>
            <a:r>
              <a:rPr lang="en-US" sz="2400" u="sng" err="1">
                <a:solidFill>
                  <a:schemeClr val="tx2"/>
                </a:solidFill>
                <a:latin typeface="Calibri"/>
                <a:cs typeface="Calibri"/>
              </a:rPr>
              <a:t>vodní</a:t>
            </a:r>
            <a:r>
              <a:rPr lang="en-US" sz="2400" u="sng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u="sng" err="1">
                <a:solidFill>
                  <a:schemeClr val="tx2"/>
                </a:solidFill>
                <a:latin typeface="Calibri"/>
                <a:cs typeface="Calibri"/>
              </a:rPr>
              <a:t>stopa</a:t>
            </a:r>
            <a:r>
              <a:rPr lang="en-US" sz="2400" u="sng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u="sng" err="1">
                <a:solidFill>
                  <a:schemeClr val="tx2"/>
                </a:solidFill>
                <a:latin typeface="Calibri"/>
                <a:cs typeface="Calibri"/>
              </a:rPr>
              <a:t>počítá</a:t>
            </a:r>
            <a:r>
              <a:rPr lang="en-US" sz="2400" u="sng" dirty="0">
                <a:solidFill>
                  <a:schemeClr val="tx2"/>
                </a:solidFill>
                <a:latin typeface="Calibri"/>
                <a:cs typeface="Calibri"/>
              </a:rPr>
              <a:t>?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Tím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že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do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Evropy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dovážíme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spoustu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výrobků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vyrobených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v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rozvojových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zemích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žijeme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vlastně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úkor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obyvatel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těch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států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které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trpí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nedostatkem</a:t>
            </a:r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Calibri"/>
                <a:cs typeface="Calibri"/>
              </a:rPr>
              <a:t>vody</a:t>
            </a:r>
            <a:endParaRPr lang="en-US" sz="240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ázek 2" descr="Vodní stopa – Wikipedie">
            <a:extLst>
              <a:ext uri="{FF2B5EF4-FFF2-40B4-BE49-F238E27FC236}">
                <a16:creationId xmlns:a16="http://schemas.microsoft.com/office/drawing/2014/main" xmlns="" id="{017EB5C5-5113-A708-397F-61E634262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1035" r="-1313" b="414"/>
          <a:stretch/>
        </p:blipFill>
        <p:spPr>
          <a:xfrm>
            <a:off x="307467" y="519678"/>
            <a:ext cx="5570982" cy="5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086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xmlns="" id="{7E6D2D34-4BB4-460B-8844-027610FB2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557F035-1FFB-0C96-146E-F1BAE7AC9A22}"/>
              </a:ext>
            </a:extLst>
          </p:cNvPr>
          <p:cNvSpPr txBox="1"/>
          <p:nvPr/>
        </p:nvSpPr>
        <p:spPr>
          <a:xfrm>
            <a:off x="4789180" y="383855"/>
            <a:ext cx="4977976" cy="14559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můžeme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udělat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 to,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abychom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zmenšili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vodní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stopu</a:t>
            </a:r>
            <a:r>
              <a:rPr lang="en-US" sz="33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3300" u="sng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rázek 7" descr="Obsah obrázku kropicí konev, území, Kuchyňské nádobí, venku&#10;&#10;Popis se vygeneroval automaticky.">
            <a:extLst>
              <a:ext uri="{FF2B5EF4-FFF2-40B4-BE49-F238E27FC236}">
                <a16:creationId xmlns:a16="http://schemas.microsoft.com/office/drawing/2014/main" xmlns="" id="{3D3FDA0E-A583-1326-95AA-EA9B8ED85F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14" y="602673"/>
            <a:ext cx="3684018" cy="2766157"/>
          </a:xfrm>
          <a:prstGeom prst="rect">
            <a:avLst/>
          </a:prstGeom>
        </p:spPr>
      </p:pic>
      <p:grpSp>
        <p:nvGrpSpPr>
          <p:cNvPr id="26" name="Group 14">
            <a:extLst>
              <a:ext uri="{FF2B5EF4-FFF2-40B4-BE49-F238E27FC236}">
                <a16:creationId xmlns:a16="http://schemas.microsoft.com/office/drawing/2014/main" xmlns="" id="{C5314570-9B06-4D37-8CBD-EDD67C2FA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xmlns="" id="{A204F55B-358D-4FB5-9979-6724C64154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xmlns="" id="{C4F77C62-9DDF-48D3-A074-159A3276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xmlns="" id="{DEB07022-F30B-49CA-B1DD-A826815C4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xmlns="" id="{F7C47E16-167C-48BF-9FC9-08787D3489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Obrázek 6" descr="Obsah obrázku osoba, dřez, Vodovodní instalace, kohoutek&#10;&#10;Popis se vygeneroval automaticky.">
            <a:extLst>
              <a:ext uri="{FF2B5EF4-FFF2-40B4-BE49-F238E27FC236}">
                <a16:creationId xmlns:a16="http://schemas.microsoft.com/office/drawing/2014/main" xmlns="" id="{548532E7-E401-7DEE-A934-8A5B265F0B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72" y="3462198"/>
            <a:ext cx="3759105" cy="250607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96855F6-0645-6DBC-E9E5-4BD18593ED16}"/>
              </a:ext>
            </a:extLst>
          </p:cNvPr>
          <p:cNvSpPr txBox="1"/>
          <p:nvPr/>
        </p:nvSpPr>
        <p:spPr>
          <a:xfrm>
            <a:off x="4890424" y="2497882"/>
            <a:ext cx="4977578" cy="36392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Nemáme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na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Zemi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dostatek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pitné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vody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. V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některých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částech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Země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je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neustálé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sucho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. Ale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pokud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každý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z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nás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svoji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vodní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stopu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zmenší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bude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svět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lepší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Mnohem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err="1">
                <a:solidFill>
                  <a:schemeClr val="tx2"/>
                </a:solidFill>
                <a:latin typeface="Calibri"/>
                <a:cs typeface="Calibri"/>
              </a:rPr>
              <a:t>lepší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cs-CZ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Pít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vodu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z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vodovodu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je to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zdravější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ušetříme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peníze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naši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planetu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US" sz="1600" b="0" i="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Jíst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méně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masa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nemusí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se z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nás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stát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vegetarián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ale taky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nemusíme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mít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maso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denně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US" sz="1600" b="0" i="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Nenechat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téct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vodu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zbytečně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při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sprchování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mytí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rukou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nebo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čištění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zubů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nemusíme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nechat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téct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vodu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po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celou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dobu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ušetříme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tím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velké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množství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US" sz="1600" b="0" i="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Kohoutek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udržovat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při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nízkém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průtoku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velký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průtok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potřebujeme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pouze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mytí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rukou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vše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ostatní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je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plýtvání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US" sz="1600" b="0" i="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Neperte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nadarmo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až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budete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mít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dostatek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prádla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perte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není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přeci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potřeba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prát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pouze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jeden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kus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pračka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sama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o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sobě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spotřebuje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velké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množství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vody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US" sz="1600" b="0" i="0" dirty="0">
              <a:solidFill>
                <a:schemeClr val="tx2"/>
              </a:solidFill>
              <a:latin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Kontrola</a:t>
            </a:r>
            <a:r>
              <a:rPr lang="en-US" sz="1600" b="1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  <a:latin typeface="Calibri"/>
                <a:cs typeface="Calibri"/>
              </a:rPr>
              <a:t>vody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 –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těsní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vám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dobře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kohoutky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?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Protože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jestli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ne,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tak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zbytečně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protéká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domácností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až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9 000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litrů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vody</a:t>
            </a:r>
            <a:r>
              <a:rPr lang="en-US" sz="1600" b="0" i="0" dirty="0">
                <a:solidFill>
                  <a:schemeClr val="tx2"/>
                </a:solidFill>
                <a:latin typeface="Calibri"/>
                <a:cs typeface="Calibri"/>
              </a:rPr>
              <a:t> za </a:t>
            </a:r>
            <a:r>
              <a:rPr lang="en-US" sz="1600" b="0" i="0" dirty="0" err="1">
                <a:solidFill>
                  <a:schemeClr val="tx2"/>
                </a:solidFill>
                <a:latin typeface="Calibri"/>
                <a:cs typeface="Calibri"/>
              </a:rPr>
              <a:t>rok</a:t>
            </a:r>
            <a:r>
              <a:rPr lang="en-US" sz="160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40022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9F635C6-DAA5-D995-4520-61C6E7AA2344}"/>
              </a:ext>
            </a:extLst>
          </p:cNvPr>
          <p:cNvSpPr txBox="1"/>
          <p:nvPr/>
        </p:nvSpPr>
        <p:spPr>
          <a:xfrm>
            <a:off x="7354014" y="1902550"/>
            <a:ext cx="4766330" cy="145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u="sng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Důležitost a riziko vyčerpatelnosti vody</a:t>
            </a:r>
            <a:endParaRPr lang="en-US" sz="3600" u="sng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2D99BCB-096C-DFC0-CFDF-82696A2127CA}"/>
              </a:ext>
            </a:extLst>
          </p:cNvPr>
          <p:cNvSpPr txBox="1"/>
          <p:nvPr/>
        </p:nvSpPr>
        <p:spPr>
          <a:xfrm>
            <a:off x="7093583" y="3193329"/>
            <a:ext cx="4765949" cy="33534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</a:rPr>
              <a:t>Samotný výpočet vodní stopy byl představen v roce 2002. Smyslem je ukázat nesmyslnost pěstování plodin v místech, kde je vody nedostatek, jako je Afrika nebo Izrael. Idea budoucnosti je využít efektivně dané množství vody v sušších oblastech světa a produkovat plodiny a výrobky s nižší spotřebou vody.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 descr="Obsah obrázku venku, obloha, území, půda&#10;&#10;Popis se vygeneroval automaticky.">
            <a:extLst>
              <a:ext uri="{FF2B5EF4-FFF2-40B4-BE49-F238E27FC236}">
                <a16:creationId xmlns:a16="http://schemas.microsoft.com/office/drawing/2014/main" xmlns="" id="{96834DEB-E2DD-8297-1A41-8EB8F81807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531" y="1400788"/>
            <a:ext cx="5367218" cy="35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699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07C4DDA-5BE2-43F6-7732-647B071AE574}"/>
              </a:ext>
            </a:extLst>
          </p:cNvPr>
          <p:cNvSpPr txBox="1"/>
          <p:nvPr/>
        </p:nvSpPr>
        <p:spPr>
          <a:xfrm>
            <a:off x="1679896" y="1865815"/>
            <a:ext cx="9286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cs-CZ" sz="5400" dirty="0">
                <a:latin typeface="Calibri"/>
                <a:cs typeface="Calibri"/>
              </a:rPr>
              <a:t>DĚKUJEME ZA POZORNOST</a:t>
            </a:r>
            <a:endParaRPr lang="cs-CZ" sz="6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8D8C084-3F8E-A265-FDBA-7BD0E516E57C}"/>
              </a:ext>
            </a:extLst>
          </p:cNvPr>
          <p:cNvSpPr txBox="1"/>
          <p:nvPr/>
        </p:nvSpPr>
        <p:spPr>
          <a:xfrm>
            <a:off x="9475928" y="6025708"/>
            <a:ext cx="3600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 err="1"/>
              <a:t>Feranec</a:t>
            </a:r>
            <a:r>
              <a:rPr lang="cs-CZ" sz="2800" dirty="0"/>
              <a:t>, </a:t>
            </a:r>
            <a:r>
              <a:rPr lang="cs-CZ" sz="2800" dirty="0" err="1"/>
              <a:t>Čuport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947B1CC-8FAC-A4EA-5168-489433CE8C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07" y="3898860"/>
            <a:ext cx="2095500" cy="2095500"/>
          </a:xfrm>
          <a:prstGeom prst="rect">
            <a:avLst/>
          </a:prstGeom>
        </p:spPr>
      </p:pic>
      <p:pic>
        <p:nvPicPr>
          <p:cNvPr id="10" name="Obrázek 9" descr="Obsah obrázku kreslené, ochranné brýle, sluneční brýle, venku&#10;&#10;Popis se vygeneroval automaticky.">
            <a:extLst>
              <a:ext uri="{FF2B5EF4-FFF2-40B4-BE49-F238E27FC236}">
                <a16:creationId xmlns:a16="http://schemas.microsoft.com/office/drawing/2014/main" xmlns="" id="{2F52729C-DE55-FF3B-3DDE-60714A1DF9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4925" y="3276600"/>
            <a:ext cx="2095500" cy="2095500"/>
          </a:xfrm>
          <a:prstGeom prst="rect">
            <a:avLst/>
          </a:prstGeom>
        </p:spPr>
      </p:pic>
      <p:pic>
        <p:nvPicPr>
          <p:cNvPr id="11" name="Obrázek 10" descr="Obsah obrázku Malé a středně velké kočky, kočka, savec, kočka domácí&#10;&#10;Popis se vygeneroval automaticky.">
            <a:extLst>
              <a:ext uri="{FF2B5EF4-FFF2-40B4-BE49-F238E27FC236}">
                <a16:creationId xmlns:a16="http://schemas.microsoft.com/office/drawing/2014/main" xmlns="" id="{7B5AA86C-4446-26BE-C5B6-367E278CC8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525" y="230349"/>
            <a:ext cx="2743200" cy="15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151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Vlastní</PresentationFormat>
  <Paragraphs>19</Paragraphs>
  <Slides>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Office Theme</vt:lpstr>
      <vt:lpstr>VODNÍ STOPA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</dc:creator>
  <cp:lastModifiedBy>Alena</cp:lastModifiedBy>
  <cp:revision>425</cp:revision>
  <dcterms:created xsi:type="dcterms:W3CDTF">2024-03-05T11:13:28Z</dcterms:created>
  <dcterms:modified xsi:type="dcterms:W3CDTF">2024-03-10T09:06:00Z</dcterms:modified>
</cp:coreProperties>
</file>