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FD41E36-2C07-4773-A018-0700885109CF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6432927-BFC7-4FA1-BD75-16D58A544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488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1E36-2C07-4773-A018-0700885109CF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2927-BFC7-4FA1-BD75-16D58A544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04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1E36-2C07-4773-A018-0700885109CF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2927-BFC7-4FA1-BD75-16D58A544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1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1E36-2C07-4773-A018-0700885109CF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2927-BFC7-4FA1-BD75-16D58A544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035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1E36-2C07-4773-A018-0700885109CF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2927-BFC7-4FA1-BD75-16D58A544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131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1E36-2C07-4773-A018-0700885109CF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2927-BFC7-4FA1-BD75-16D58A544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173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1E36-2C07-4773-A018-0700885109CF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2927-BFC7-4FA1-BD75-16D58A544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381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1E36-2C07-4773-A018-0700885109CF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2927-BFC7-4FA1-BD75-16D58A54430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1E36-2C07-4773-A018-0700885109CF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2927-BFC7-4FA1-BD75-16D58A544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92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1E36-2C07-4773-A018-0700885109CF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2927-BFC7-4FA1-BD75-16D58A544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80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1E36-2C07-4773-A018-0700885109CF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2927-BFC7-4FA1-BD75-16D58A544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69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1E36-2C07-4773-A018-0700885109CF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2927-BFC7-4FA1-BD75-16D58A544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784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1E36-2C07-4773-A018-0700885109CF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2927-BFC7-4FA1-BD75-16D58A544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62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1E36-2C07-4773-A018-0700885109CF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2927-BFC7-4FA1-BD75-16D58A544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1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1E36-2C07-4773-A018-0700885109CF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2927-BFC7-4FA1-BD75-16D58A544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1E36-2C07-4773-A018-0700885109CF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2927-BFC7-4FA1-BD75-16D58A544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48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1E36-2C07-4773-A018-0700885109CF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2927-BFC7-4FA1-BD75-16D58A544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29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D41E36-2C07-4773-A018-0700885109CF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432927-BFC7-4FA1-BD75-16D58A544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60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E99C10-9B9A-A3E4-DB2A-8EB52226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/>
              <a:t>Losi </a:t>
            </a:r>
          </a:p>
        </p:txBody>
      </p:sp>
      <p:pic>
        <p:nvPicPr>
          <p:cNvPr id="1026" name="Picture 2" descr="Jelen Savec Los - Vektorová grafika zdarma na Pixabay - Pixabay">
            <a:extLst>
              <a:ext uri="{FF2B5EF4-FFF2-40B4-BE49-F238E27FC236}">
                <a16:creationId xmlns:a16="http://schemas.microsoft.com/office/drawing/2014/main" id="{2D439D16-FA51-0572-8247-D4CE9C9D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248" y="334180"/>
            <a:ext cx="4744423" cy="320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umenův Rouming - GIFník - Zábavné animované GIFy - Losík">
            <a:extLst>
              <a:ext uri="{FF2B5EF4-FFF2-40B4-BE49-F238E27FC236}">
                <a16:creationId xmlns:a16="http://schemas.microsoft.com/office/drawing/2014/main" id="{05865F77-383B-0834-A27B-86397B8DC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02" y="2096177"/>
            <a:ext cx="7074246" cy="396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s evropský ve stockholmském Skansenu | CK Mundo">
            <a:extLst>
              <a:ext uri="{FF2B5EF4-FFF2-40B4-BE49-F238E27FC236}">
                <a16:creationId xmlns:a16="http://schemas.microsoft.com/office/drawing/2014/main" id="{1EC4CF17-61E0-10B7-307B-A80AE2E7A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337" y="3812085"/>
            <a:ext cx="3620306" cy="271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64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1866F1-510A-40B5-5CBA-FA0AF501B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62" y="1548204"/>
            <a:ext cx="15116462" cy="1877623"/>
          </a:xfrm>
        </p:spPr>
        <p:txBody>
          <a:bodyPr/>
          <a:lstStyle/>
          <a:p>
            <a:r>
              <a:rPr lang="cs-CZ" u="sng" dirty="0"/>
              <a:t>Los evropský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B0EC3B-E96A-A8CF-494E-4BC163BC27A3}"/>
              </a:ext>
            </a:extLst>
          </p:cNvPr>
          <p:cNvSpPr txBox="1"/>
          <p:nvPr/>
        </p:nvSpPr>
        <p:spPr>
          <a:xfrm rot="19810095">
            <a:off x="-124667" y="4384614"/>
            <a:ext cx="4539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žije v lesích severní Evropy, Asie a  Ameriky</a:t>
            </a:r>
            <a:endParaRPr lang="cs-CZ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EC1CE5-5974-43E5-3BC1-3862AE9D3825}"/>
              </a:ext>
            </a:extLst>
          </p:cNvPr>
          <p:cNvSpPr txBox="1"/>
          <p:nvPr/>
        </p:nvSpPr>
        <p:spPr>
          <a:xfrm rot="1350117">
            <a:off x="8179233" y="4352513"/>
            <a:ext cx="3477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0" i="0" dirty="0">
                <a:solidFill>
                  <a:schemeClr val="tx1">
                    <a:lumMod val="95000"/>
                  </a:schemeClr>
                </a:solidFill>
                <a:effectLst/>
                <a:latin typeface="Google Sans"/>
              </a:rPr>
              <a:t>výška 1,4-2,1m</a:t>
            </a:r>
            <a:endParaRPr lang="cs-CZ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AE76DDD-5398-B953-83CA-F2CE79DC419E}"/>
              </a:ext>
            </a:extLst>
          </p:cNvPr>
          <p:cNvSpPr txBox="1"/>
          <p:nvPr/>
        </p:nvSpPr>
        <p:spPr>
          <a:xfrm>
            <a:off x="2008182" y="795192"/>
            <a:ext cx="916045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3600" b="0" i="1" dirty="0">
                <a:solidFill>
                  <a:schemeClr val="tx1">
                    <a:lumMod val="95000"/>
                  </a:schemeClr>
                </a:solidFill>
                <a:latin typeface="Google Sans"/>
              </a:rPr>
              <a:t>hmotnost samec 380-700kg    samice 200-490kg</a:t>
            </a:r>
            <a:endParaRPr lang="pl-PL" sz="3600" b="0" i="1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br>
              <a:rPr lang="pl-PL" sz="2000" i="1" dirty="0"/>
            </a:br>
            <a:endParaRPr lang="cs-CZ" sz="2000" i="1" dirty="0"/>
          </a:p>
        </p:txBody>
      </p:sp>
      <p:pic>
        <p:nvPicPr>
          <p:cNvPr id="1028" name="Picture 4" descr="Vánoce Los Zima - Obrázek zdarma na Pixabay - Pixabay">
            <a:extLst>
              <a:ext uri="{FF2B5EF4-FFF2-40B4-BE49-F238E27FC236}">
                <a16:creationId xmlns:a16="http://schemas.microsoft.com/office/drawing/2014/main" id="{54317BCB-55AD-764D-3371-15A6ADF23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72" y="2009147"/>
            <a:ext cx="3827621" cy="38276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10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DD8E55-2AEC-7ED3-2F4F-F923FEDA3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81024"/>
            <a:ext cx="10131425" cy="1456267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</a:b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-</a:t>
            </a:r>
            <a:r>
              <a:rPr lang="cs-CZ" b="0" i="0" dirty="0">
                <a:solidFill>
                  <a:schemeClr val="tx1">
                    <a:lumMod val="95000"/>
                  </a:schemeClr>
                </a:solidFill>
                <a:effectLst/>
                <a:latin typeface="Google Sans"/>
              </a:rPr>
              <a:t>pochází z  Sibiřského Jakutska, odkud se tato zvířata rozšířila až do Evropy.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707360E-36FD-E6BC-9DF7-B72753DCA40A}"/>
              </a:ext>
            </a:extLst>
          </p:cNvPr>
          <p:cNvSpPr txBox="1"/>
          <p:nvPr/>
        </p:nvSpPr>
        <p:spPr>
          <a:xfrm>
            <a:off x="1183029" y="720709"/>
            <a:ext cx="77653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b="0" i="0" dirty="0">
                <a:solidFill>
                  <a:schemeClr val="tx1">
                    <a:lumMod val="95000"/>
                  </a:schemeClr>
                </a:solidFill>
                <a:effectLst/>
                <a:latin typeface="Google Sans"/>
              </a:rPr>
              <a:t>dožívají se 15-25 let</a:t>
            </a:r>
            <a:endParaRPr lang="cs-CZ" sz="4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A8E25FC-600B-2DE7-A2E7-53D124A57DF9}"/>
              </a:ext>
            </a:extLst>
          </p:cNvPr>
          <p:cNvSpPr txBox="1"/>
          <p:nvPr/>
        </p:nvSpPr>
        <p:spPr>
          <a:xfrm>
            <a:off x="5792329" y="2512777"/>
            <a:ext cx="6175828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cs-CZ" b="0" i="0" dirty="0">
                <a:solidFill>
                  <a:schemeClr val="tx1">
                    <a:lumMod val="95000"/>
                  </a:schemeClr>
                </a:solidFill>
                <a:effectLst/>
                <a:highlight>
                  <a:srgbClr val="FFFFFF"/>
                </a:highlight>
                <a:latin typeface="Google Sans, arial, sans-serif"/>
              </a:rPr>
            </a:br>
            <a:r>
              <a:rPr lang="cs-CZ" sz="2000" b="0" i="0" dirty="0">
                <a:solidFill>
                  <a:schemeClr val="tx1">
                    <a:lumMod val="95000"/>
                  </a:schemeClr>
                </a:solidFill>
                <a:effectLst/>
                <a:latin typeface="Google Sans, arial, sans-serif"/>
              </a:rPr>
              <a:t>-</a:t>
            </a:r>
            <a:r>
              <a:rPr lang="cs-CZ" sz="3600" b="0" i="0" dirty="0">
                <a:solidFill>
                  <a:schemeClr val="tx1">
                    <a:lumMod val="95000"/>
                  </a:schemeClr>
                </a:solidFill>
                <a:effectLst/>
                <a:latin typeface="Google Sans, arial, sans-serif"/>
              </a:rPr>
              <a:t>rozmnožovaní</a:t>
            </a:r>
            <a:r>
              <a:rPr lang="cs-CZ" sz="3200" b="0" i="0" dirty="0">
                <a:solidFill>
                  <a:schemeClr val="tx1">
                    <a:lumMod val="95000"/>
                  </a:schemeClr>
                </a:solidFill>
                <a:effectLst/>
                <a:latin typeface="Google Sans, arial, sans-serif"/>
              </a:rPr>
              <a:t> </a:t>
            </a:r>
            <a:r>
              <a:rPr lang="cs-CZ" sz="3200" b="0" i="0" dirty="0">
                <a:solidFill>
                  <a:schemeClr val="tx1">
                    <a:lumMod val="95000"/>
                  </a:schemeClr>
                </a:solidFill>
                <a:effectLst/>
                <a:latin typeface="Google Sans"/>
              </a:rPr>
              <a:t> páří se </a:t>
            </a:r>
            <a:r>
              <a:rPr lang="cs-CZ" sz="3600" b="0" i="0" dirty="0">
                <a:solidFill>
                  <a:schemeClr val="tx1">
                    <a:lumMod val="95000"/>
                  </a:schemeClr>
                </a:solidFill>
                <a:effectLst/>
                <a:latin typeface="Google Sans"/>
              </a:rPr>
              <a:t>s několika </a:t>
            </a:r>
            <a:r>
              <a:rPr lang="cs-CZ" sz="4000" b="0" i="0" dirty="0">
                <a:solidFill>
                  <a:schemeClr val="tx1">
                    <a:lumMod val="95000"/>
                  </a:schemeClr>
                </a:solidFill>
                <a:effectLst/>
                <a:latin typeface="Google Sans"/>
              </a:rPr>
              <a:t>samicemi postupně</a:t>
            </a:r>
            <a:r>
              <a:rPr lang="cs-CZ" sz="2800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  <a:endParaRPr lang="cs-CZ" dirty="0"/>
          </a:p>
        </p:txBody>
      </p:sp>
      <p:pic>
        <p:nvPicPr>
          <p:cNvPr id="2052" name="Picture 4" descr="Na Opavsku se objevil mladý samec losa evropského | Ostrava">
            <a:extLst>
              <a:ext uri="{FF2B5EF4-FFF2-40B4-BE49-F238E27FC236}">
                <a16:creationId xmlns:a16="http://schemas.microsoft.com/office/drawing/2014/main" id="{A87F224C-6792-9D38-FD8D-F22D8997F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3" y="1977375"/>
            <a:ext cx="5141910" cy="2703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15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Nebe</Template>
  <TotalTime>30</TotalTime>
  <Words>51</Words>
  <Application>Microsoft Office PowerPoint</Application>
  <PresentationFormat>Širokoúhlá obrazovka</PresentationFormat>
  <Paragraphs>9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10" baseType="lpstr">
      <vt:lpstr>Arial</vt:lpstr>
      <vt:lpstr>Arial</vt:lpstr>
      <vt:lpstr>Calibri</vt:lpstr>
      <vt:lpstr>Calibri Light</vt:lpstr>
      <vt:lpstr>Google Sans</vt:lpstr>
      <vt:lpstr>Google Sans, arial, sans-serif</vt:lpstr>
      <vt:lpstr>Nebe</vt:lpstr>
      <vt:lpstr>Losi </vt:lpstr>
      <vt:lpstr>Los evropský</vt:lpstr>
      <vt:lpstr>  -pochází z  Sibiřského Jakutska, odkud se tato zvířata rozšířila až do Evropy.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</dc:creator>
  <cp:lastModifiedBy>zak11 Dyjakovice</cp:lastModifiedBy>
  <cp:revision>7</cp:revision>
  <dcterms:created xsi:type="dcterms:W3CDTF">2024-04-17T06:58:53Z</dcterms:created>
  <dcterms:modified xsi:type="dcterms:W3CDTF">2024-04-24T07:26:02Z</dcterms:modified>
</cp:coreProperties>
</file>