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Brusova" initials="CB" lastIdx="1" clrIdx="0">
    <p:extLst>
      <p:ext uri="{19B8F6BF-5375-455C-9EA6-DF929625EA0E}">
        <p15:presenceInfo xmlns:p15="http://schemas.microsoft.com/office/powerpoint/2012/main" userId="798731afd5544d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1-05T14:09:27.88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38676-439D-B8C5-ABE6-F4AB33785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1CEC51-36DD-0045-A22B-C47C10A05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96AD08-CFEA-6BC9-8670-53588DD5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F708-BB1F-4D15-AF76-3580270D76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DD448F-C03B-DC6A-37DF-6A89C755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3553C3-2228-510C-83D7-4E41C334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AC93-3A9F-438B-BDC4-E65350C74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91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2FF62-6737-E6D9-178A-52B75562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8366CD-F85A-51E6-0002-09A929BC4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382C88-61D2-8FDE-0000-04136A17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F708-BB1F-4D15-AF76-3580270D76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40F15B-5D30-9728-0827-5CCCCEFC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E61E91-959D-BA5B-CBF8-70592DBD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AC93-3A9F-438B-BDC4-E65350C74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50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4DFA153-1388-F1B4-7640-EAFA0D355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728C4D-F38F-68F2-B26B-55C595719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0D1EF6-EB26-5C6A-DFF2-1AC06767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F708-BB1F-4D15-AF76-3580270D76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F33AB-1CA8-418C-BD10-C7737CAA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25B81F-123E-75B7-C0C5-7B78A31D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AC93-3A9F-438B-BDC4-E65350C74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79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2608D-9B00-7809-A419-266295A9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56AC80-12C8-7C3F-A2DB-6FB6BBC63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3474AA-D95D-3BB6-96D1-D8ACBB26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F708-BB1F-4D15-AF76-3580270D76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9D632D-C485-6FE7-46E2-B2E23C09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6868D1-5B0C-D123-4A2D-556FB4EF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AC93-3A9F-438B-BDC4-E65350C74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94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EFC51-5D71-FD26-9396-5592F403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AA3692-9BA1-1CC1-776E-6FEEE097E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4E4A46-0DCB-86CB-8852-7A46F106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F708-BB1F-4D15-AF76-3580270D76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44DF4F-F7CB-AD16-15E1-61B57B0B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EACD6C-08C8-9D35-B821-02284D5B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AC93-3A9F-438B-BDC4-E65350C74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11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FA23A-4D5E-44FC-4E01-27AFD9B1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8B50A-3F05-73AC-1CA2-6AEBC94CA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ABC587-7327-CE26-EC80-94BD71171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EC31BB-FC26-9A23-8B63-35AD50CC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F708-BB1F-4D15-AF76-3580270D76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B59420-7FF0-F7CD-24FC-78E81872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E6DD16-A24B-B474-4A45-1F2E18D8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AC93-3A9F-438B-BDC4-E65350C74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77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BB320-1C55-B4A9-6477-83B6B164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E18A40-6AFD-B94A-8101-2A342141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7954C6-D9CB-9658-B1B1-CF4356582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603F630-9A28-2D7A-49C8-1AAE890C2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6E2877F-913D-328E-56EF-5F9C82305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D8DEB0D-B17C-E404-F8F9-04D36886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F708-BB1F-4D15-AF76-3580270D76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A0728BC-2E2A-1F70-D753-1EC8891C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41A554-0292-0CD6-1A42-66C16E90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AC93-3A9F-438B-BDC4-E65350C74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89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26BC4-7503-8F88-AD2B-FDFD4228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D6D1E00-E923-F54C-8214-A4DEA548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F708-BB1F-4D15-AF76-3580270D76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6F8242-B7F0-04EC-8411-09403F19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55ABA2-2CAE-E565-A0D3-E852C904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AC93-3A9F-438B-BDC4-E65350C74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13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3BDF7C-CCD5-DB81-9D37-3ADC6C942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F708-BB1F-4D15-AF76-3580270D76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093319-C4A0-3089-07B7-192AC0EA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EA6FE6-2C03-0B55-7DE6-A9818F62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AC93-3A9F-438B-BDC4-E65350C74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97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91D67-EC71-B6C4-CF03-AF016B92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DBB724-B408-5697-20A9-EE3233EFB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2BD293-8989-81D6-00CA-AB39EB69D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C4B9EC-0738-3744-515E-61EB46A9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F708-BB1F-4D15-AF76-3580270D76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D08EC5-F67A-20A2-5520-4C6187EC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8B06B6-AA9C-4780-0A03-DF878D14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AC93-3A9F-438B-BDC4-E65350C74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7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CEA44-BE36-F619-252A-78CEF88A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A4A9522-8F7F-0C81-D5D7-6B9DCA613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ED8C68-F4E9-E954-546B-FC266C18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ED46DB-4EEC-CE43-EB72-F109D44A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F708-BB1F-4D15-AF76-3580270D76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AE2410-0D07-48EC-BD3F-03B6EFD4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3FB653-C3EE-E46E-D00B-9C928DE7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AC93-3A9F-438B-BDC4-E65350C74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14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560FA02-7553-ACAE-2D32-9F32F23C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FF6FD5-2E42-B337-FB06-B936FB55E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6F2A93-0ED1-7EBC-F9ED-44B0C9F2B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8F708-BB1F-4D15-AF76-3580270D76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007FC1-8468-78A0-4CAF-BD13393A5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BB8689-DEF4-742C-0E53-955529064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AC93-3A9F-438B-BDC4-E65350C74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37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0061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A43FD40-9ED2-5FD0-94F1-0CE035CD9E20}"/>
              </a:ext>
            </a:extLst>
          </p:cNvPr>
          <p:cNvSpPr txBox="1"/>
          <p:nvPr/>
        </p:nvSpPr>
        <p:spPr>
          <a:xfrm>
            <a:off x="779929" y="2644170"/>
            <a:ext cx="10632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>
                <a:solidFill>
                  <a:schemeClr val="bg1"/>
                </a:solidFill>
                <a:latin typeface="Arial Black" panose="020B0A04020102020204" pitchFamily="34" charset="0"/>
              </a:rPr>
              <a:t>VÝROBA OCELI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118B2CE-F393-34D7-53AE-02B2ECC5E7AC}"/>
              </a:ext>
            </a:extLst>
          </p:cNvPr>
          <p:cNvSpPr txBox="1"/>
          <p:nvPr/>
        </p:nvSpPr>
        <p:spPr>
          <a:xfrm>
            <a:off x="0" y="64578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Jan </a:t>
            </a:r>
            <a:r>
              <a:rPr lang="cs-CZ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Fargaš</a:t>
            </a:r>
            <a:endParaRPr lang="cs-CZ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4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BD920-E754-1577-3672-D41C6C12D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rogen: Es wird Koks geschnupft wie nie zuvor | Augsburger Allgemeine">
            <a:extLst>
              <a:ext uri="{FF2B5EF4-FFF2-40B4-BE49-F238E27FC236}">
                <a16:creationId xmlns:a16="http://schemas.microsoft.com/office/drawing/2014/main" id="{C133043D-1002-9EF7-C609-65AD73EEA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29" y="1428202"/>
            <a:ext cx="4554071" cy="2559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Železná ruda – Wikipedie">
            <a:extLst>
              <a:ext uri="{FF2B5EF4-FFF2-40B4-BE49-F238E27FC236}">
                <a16:creationId xmlns:a16="http://schemas.microsoft.com/office/drawing/2014/main" id="{2844F5DA-743E-4B94-260C-5B9C1D00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38" y="3945639"/>
            <a:ext cx="5591733" cy="2912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E38975D-E78A-A2E5-B3EC-D67377DBBE77}"/>
              </a:ext>
            </a:extLst>
          </p:cNvPr>
          <p:cNvSpPr/>
          <p:nvPr/>
        </p:nvSpPr>
        <p:spPr>
          <a:xfrm>
            <a:off x="0" y="0"/>
            <a:ext cx="12192000" cy="13846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ABFE2E-CADE-BEEF-53D7-80FB01992461}"/>
              </a:ext>
            </a:extLst>
          </p:cNvPr>
          <p:cNvSpPr txBox="1"/>
          <p:nvPr/>
        </p:nvSpPr>
        <p:spPr>
          <a:xfrm>
            <a:off x="930089" y="440740"/>
            <a:ext cx="11315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4000" b="1" dirty="0">
                <a:latin typeface="Arial Black" panose="020B0A04020102020204" pitchFamily="34" charset="0"/>
              </a:rPr>
              <a:t>Suroviny pro výrobu oceli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A7190D4-05EA-D844-E55E-EB403920C73D}"/>
              </a:ext>
            </a:extLst>
          </p:cNvPr>
          <p:cNvSpPr txBox="1"/>
          <p:nvPr/>
        </p:nvSpPr>
        <p:spPr>
          <a:xfrm>
            <a:off x="930089" y="157552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Železná ruda je hlavní surovina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072314A-9656-F39C-FD4C-09616234B2EE}"/>
              </a:ext>
            </a:extLst>
          </p:cNvPr>
          <p:cNvSpPr txBox="1"/>
          <p:nvPr/>
        </p:nvSpPr>
        <p:spPr>
          <a:xfrm>
            <a:off x="930089" y="2183114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Koks pomáhá tavit železo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E462421-6780-0B90-2BD3-2D9AEA87AF3B}"/>
              </a:ext>
            </a:extLst>
          </p:cNvPr>
          <p:cNvSpPr txBox="1"/>
          <p:nvPr/>
        </p:nvSpPr>
        <p:spPr>
          <a:xfrm>
            <a:off x="930089" y="279069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Vápenec čistí železo od nečistot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C7C019E-7E95-3EF3-AE98-6CB4D06C1689}"/>
              </a:ext>
            </a:extLst>
          </p:cNvPr>
          <p:cNvSpPr txBox="1"/>
          <p:nvPr/>
        </p:nvSpPr>
        <p:spPr>
          <a:xfrm>
            <a:off x="930089" y="3398284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Šrot se recykluje na ocel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D1F5156-578E-D69A-3F91-8A1E063D3695}"/>
              </a:ext>
            </a:extLst>
          </p:cNvPr>
          <p:cNvSpPr txBox="1"/>
          <p:nvPr/>
        </p:nvSpPr>
        <p:spPr>
          <a:xfrm>
            <a:off x="930089" y="400586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Suroviny se míchají ve vysoké peci</a:t>
            </a:r>
          </a:p>
        </p:txBody>
      </p:sp>
    </p:spTree>
    <p:extLst>
      <p:ext uri="{BB962C8B-B14F-4D97-AF65-F5344CB8AC3E}">
        <p14:creationId xmlns:p14="http://schemas.microsoft.com/office/powerpoint/2010/main" val="1748183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33208-A6AB-D600-8848-3097B9C36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66DC103-AC31-A1C0-BB46-7E63D70B83A7}"/>
              </a:ext>
            </a:extLst>
          </p:cNvPr>
          <p:cNvSpPr/>
          <p:nvPr/>
        </p:nvSpPr>
        <p:spPr>
          <a:xfrm>
            <a:off x="0" y="0"/>
            <a:ext cx="12192000" cy="13846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954B692-04E5-36B2-5A42-44D82795873A}"/>
              </a:ext>
            </a:extLst>
          </p:cNvPr>
          <p:cNvSpPr txBox="1"/>
          <p:nvPr/>
        </p:nvSpPr>
        <p:spPr>
          <a:xfrm>
            <a:off x="930089" y="157552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Vysoká pec taví železnou rudu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C60FF4-B002-EEB9-43C3-F365C3EFC786}"/>
              </a:ext>
            </a:extLst>
          </p:cNvPr>
          <p:cNvSpPr txBox="1"/>
          <p:nvPr/>
        </p:nvSpPr>
        <p:spPr>
          <a:xfrm>
            <a:off x="930089" y="2183114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Elektrická pec používá elektřinu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F89492E-3142-CC8B-BF20-FE563D925D15}"/>
              </a:ext>
            </a:extLst>
          </p:cNvPr>
          <p:cNvSpPr txBox="1"/>
          <p:nvPr/>
        </p:nvSpPr>
        <p:spPr>
          <a:xfrm>
            <a:off x="930089" y="279069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Konvertor přeměňuje surové železo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9F64838-7EFC-3497-3DB8-56560C1B7F3F}"/>
              </a:ext>
            </a:extLst>
          </p:cNvPr>
          <p:cNvSpPr txBox="1"/>
          <p:nvPr/>
        </p:nvSpPr>
        <p:spPr>
          <a:xfrm>
            <a:off x="930089" y="3398284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Přímá redukce je nový způsob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541F6BA-2FD9-C38A-1456-96B0C1224D92}"/>
              </a:ext>
            </a:extLst>
          </p:cNvPr>
          <p:cNvSpPr txBox="1"/>
          <p:nvPr/>
        </p:nvSpPr>
        <p:spPr>
          <a:xfrm>
            <a:off x="930089" y="400586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Dělíme primární a sekundární výrobu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E091055-7280-65D2-98B8-EF2FF2E7D199}"/>
              </a:ext>
            </a:extLst>
          </p:cNvPr>
          <p:cNvSpPr txBox="1"/>
          <p:nvPr/>
        </p:nvSpPr>
        <p:spPr>
          <a:xfrm>
            <a:off x="930089" y="440740"/>
            <a:ext cx="11315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4000" b="1" dirty="0">
                <a:latin typeface="Arial Black" panose="020B0A04020102020204" pitchFamily="34" charset="0"/>
              </a:rPr>
              <a:t>Postupy výroby oceli</a:t>
            </a:r>
          </a:p>
        </p:txBody>
      </p:sp>
      <p:pic>
        <p:nvPicPr>
          <p:cNvPr id="4098" name="Picture 2" descr="Výroba železa a oceli | ATREON.cz">
            <a:extLst>
              <a:ext uri="{FF2B5EF4-FFF2-40B4-BE49-F238E27FC236}">
                <a16:creationId xmlns:a16="http://schemas.microsoft.com/office/drawing/2014/main" id="{35A9A5DE-7204-B663-08C0-108126C27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23" y="1616369"/>
            <a:ext cx="4284756" cy="3666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14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566AD-FBB2-8C01-1717-E682F5E95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6CD56A7-BE61-6FBB-B7E9-CDA9158291D8}"/>
              </a:ext>
            </a:extLst>
          </p:cNvPr>
          <p:cNvSpPr/>
          <p:nvPr/>
        </p:nvSpPr>
        <p:spPr>
          <a:xfrm>
            <a:off x="0" y="0"/>
            <a:ext cx="12192000" cy="13846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A78D6E3-5432-7DB8-5161-9D601D929B00}"/>
              </a:ext>
            </a:extLst>
          </p:cNvPr>
          <p:cNvSpPr txBox="1"/>
          <p:nvPr/>
        </p:nvSpPr>
        <p:spPr>
          <a:xfrm>
            <a:off x="930089" y="157552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Ocel se nalévá do forem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67BC03-2D99-81EB-EC44-A737EE9A3E32}"/>
              </a:ext>
            </a:extLst>
          </p:cNvPr>
          <p:cNvSpPr txBox="1"/>
          <p:nvPr/>
        </p:nvSpPr>
        <p:spPr>
          <a:xfrm>
            <a:off x="930089" y="2183114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Legování přidává do oceli prvky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EB8DC17-D871-0CDC-0B49-19FC8B450B55}"/>
              </a:ext>
            </a:extLst>
          </p:cNvPr>
          <p:cNvSpPr txBox="1"/>
          <p:nvPr/>
        </p:nvSpPr>
        <p:spPr>
          <a:xfrm>
            <a:off x="930089" y="279069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Tepelné zpracování mění vlastnosti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1D75EA9-95D0-89F9-3320-56DBA4FBA665}"/>
              </a:ext>
            </a:extLst>
          </p:cNvPr>
          <p:cNvSpPr txBox="1"/>
          <p:nvPr/>
        </p:nvSpPr>
        <p:spPr>
          <a:xfrm>
            <a:off x="930089" y="3398284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Různé druhy oceli mají různá použití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627B7D5-F324-3E22-06C0-6B620F859C17}"/>
              </a:ext>
            </a:extLst>
          </p:cNvPr>
          <p:cNvSpPr txBox="1"/>
          <p:nvPr/>
        </p:nvSpPr>
        <p:spPr>
          <a:xfrm>
            <a:off x="930089" y="400586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Kontinuální lití šetří čas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4687C6F-E040-4B31-C80B-6C7EA66E4489}"/>
              </a:ext>
            </a:extLst>
          </p:cNvPr>
          <p:cNvSpPr txBox="1"/>
          <p:nvPr/>
        </p:nvSpPr>
        <p:spPr>
          <a:xfrm>
            <a:off x="930089" y="440740"/>
            <a:ext cx="11315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4000" b="1" dirty="0">
                <a:latin typeface="Arial Black" panose="020B0A04020102020204" pitchFamily="34" charset="0"/>
              </a:rPr>
              <a:t>Zpracování a zušlechťování oceli</a:t>
            </a:r>
          </a:p>
        </p:txBody>
      </p:sp>
      <p:pic>
        <p:nvPicPr>
          <p:cNvPr id="2050" name="Picture 2" descr="Třinecké železárny kráčí směrem k zelené budoucnosti - PR Deník">
            <a:extLst>
              <a:ext uri="{FF2B5EF4-FFF2-40B4-BE49-F238E27FC236}">
                <a16:creationId xmlns:a16="http://schemas.microsoft.com/office/drawing/2014/main" id="{F410EC83-0A9C-3F6F-18D5-17C57B94A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189" y="1384660"/>
            <a:ext cx="3524811" cy="3524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ntinuální lití oceli SGA4 / Continuous steel casting SGA4 | BIM Awards">
            <a:extLst>
              <a:ext uri="{FF2B5EF4-FFF2-40B4-BE49-F238E27FC236}">
                <a16:creationId xmlns:a16="http://schemas.microsoft.com/office/drawing/2014/main" id="{8473171D-A5E2-C87B-3648-4DCA05A5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45" y="3859949"/>
            <a:ext cx="2148166" cy="2864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40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E9948-B877-D7BF-75B8-49E0DEB1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245F0FA-F298-F7B0-A110-E6198B0E839D}"/>
              </a:ext>
            </a:extLst>
          </p:cNvPr>
          <p:cNvSpPr/>
          <p:nvPr/>
        </p:nvSpPr>
        <p:spPr>
          <a:xfrm>
            <a:off x="0" y="0"/>
            <a:ext cx="12192000" cy="13846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F09F3C-9CE6-EA32-2AC5-B520A43721FC}"/>
              </a:ext>
            </a:extLst>
          </p:cNvPr>
          <p:cNvSpPr txBox="1"/>
          <p:nvPr/>
        </p:nvSpPr>
        <p:spPr>
          <a:xfrm>
            <a:off x="930089" y="157552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Ocel staví domy a mosty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739DB-C43A-52BD-7F39-82E0CD035738}"/>
              </a:ext>
            </a:extLst>
          </p:cNvPr>
          <p:cNvSpPr txBox="1"/>
          <p:nvPr/>
        </p:nvSpPr>
        <p:spPr>
          <a:xfrm>
            <a:off x="930089" y="2183114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Používá se v autech a strojích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E575A8F-3FAC-D0AD-6D27-435E30E54C48}"/>
              </a:ext>
            </a:extLst>
          </p:cNvPr>
          <p:cNvSpPr txBox="1"/>
          <p:nvPr/>
        </p:nvSpPr>
        <p:spPr>
          <a:xfrm>
            <a:off x="930089" y="279069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Vyrábí se z ní nástroje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8560C12-D01E-0ECB-906D-BA96B6BCDCBD}"/>
              </a:ext>
            </a:extLst>
          </p:cNvPr>
          <p:cNvSpPr txBox="1"/>
          <p:nvPr/>
        </p:nvSpPr>
        <p:spPr>
          <a:xfrm>
            <a:off x="930088" y="3398284"/>
            <a:ext cx="10490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Má důležitou roli v průmyslu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B8199AA-E6DF-DFD8-5300-D208520EDA2C}"/>
              </a:ext>
            </a:extLst>
          </p:cNvPr>
          <p:cNvSpPr txBox="1"/>
          <p:nvPr/>
        </p:nvSpPr>
        <p:spPr>
          <a:xfrm>
            <a:off x="930089" y="400586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Ocel je pevná a trvanlivá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38215D6-A7BD-39A5-8470-71B7B3257D9C}"/>
              </a:ext>
            </a:extLst>
          </p:cNvPr>
          <p:cNvSpPr txBox="1"/>
          <p:nvPr/>
        </p:nvSpPr>
        <p:spPr>
          <a:xfrm>
            <a:off x="930089" y="440740"/>
            <a:ext cx="11315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4000" b="1" dirty="0">
                <a:latin typeface="Arial Black" panose="020B0A04020102020204" pitchFamily="34" charset="0"/>
              </a:rPr>
              <a:t>Využití oceli v praxi</a:t>
            </a:r>
          </a:p>
        </p:txBody>
      </p:sp>
      <p:pic>
        <p:nvPicPr>
          <p:cNvPr id="3074" name="Picture 2" descr="Recyklace oceli a nerezového šrotu">
            <a:extLst>
              <a:ext uri="{FF2B5EF4-FFF2-40B4-BE49-F238E27FC236}">
                <a16:creationId xmlns:a16="http://schemas.microsoft.com/office/drawing/2014/main" id="{296F9E1A-1243-B09C-E83F-094A46538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875" y="1384660"/>
            <a:ext cx="4111125" cy="274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dy z nudy - Železná Ruda">
            <a:extLst>
              <a:ext uri="{FF2B5EF4-FFF2-40B4-BE49-F238E27FC236}">
                <a16:creationId xmlns:a16="http://schemas.microsoft.com/office/drawing/2014/main" id="{B47E025B-5E6E-0176-8AF4-282F66CA9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54" y="4236701"/>
            <a:ext cx="3702165" cy="2449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263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D653E-EFD8-03C6-29EE-0F5160AD2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8CBAA5E-CEC4-EB77-A295-666EB736FCEA}"/>
              </a:ext>
            </a:extLst>
          </p:cNvPr>
          <p:cNvSpPr/>
          <p:nvPr/>
        </p:nvSpPr>
        <p:spPr>
          <a:xfrm>
            <a:off x="0" y="0"/>
            <a:ext cx="12192000" cy="13846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1D29193-CB64-1284-7E62-7B821AF45755}"/>
              </a:ext>
            </a:extLst>
          </p:cNvPr>
          <p:cNvSpPr txBox="1"/>
          <p:nvPr/>
        </p:nvSpPr>
        <p:spPr>
          <a:xfrm>
            <a:off x="930089" y="157552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Výroba oceli znečišťuje ovzduší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FEBC47F-31BB-8D73-894F-ECC0DC904F96}"/>
              </a:ext>
            </a:extLst>
          </p:cNvPr>
          <p:cNvSpPr txBox="1"/>
          <p:nvPr/>
        </p:nvSpPr>
        <p:spPr>
          <a:xfrm>
            <a:off x="930089" y="2183114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Moderní technologie šetří energii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D84D910-1B03-99D6-968A-B1E540D6EAA9}"/>
              </a:ext>
            </a:extLst>
          </p:cNvPr>
          <p:cNvSpPr txBox="1"/>
          <p:nvPr/>
        </p:nvSpPr>
        <p:spPr>
          <a:xfrm>
            <a:off x="930089" y="279069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Recyklace snižuje odpad a spotřebu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DCD0278-309A-2F3E-A874-A7300DAF792E}"/>
              </a:ext>
            </a:extLst>
          </p:cNvPr>
          <p:cNvSpPr txBox="1"/>
          <p:nvPr/>
        </p:nvSpPr>
        <p:spPr>
          <a:xfrm>
            <a:off x="930089" y="3398284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Výroba zelené oceli pomáhá přírodě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233672F-39F2-3052-0AAE-E85E7D7D7ED4}"/>
              </a:ext>
            </a:extLst>
          </p:cNvPr>
          <p:cNvSpPr txBox="1"/>
          <p:nvPr/>
        </p:nvSpPr>
        <p:spPr>
          <a:xfrm>
            <a:off x="930089" y="4005869"/>
            <a:ext cx="6880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 Black" panose="020B0A04020102020204" pitchFamily="34" charset="0"/>
              </a:rPr>
              <a:t>Budoucnost patří čistým technologiím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608AC9F-DE4F-08B6-7C3D-93A927273543}"/>
              </a:ext>
            </a:extLst>
          </p:cNvPr>
          <p:cNvSpPr txBox="1"/>
          <p:nvPr/>
        </p:nvSpPr>
        <p:spPr>
          <a:xfrm>
            <a:off x="930089" y="440740"/>
            <a:ext cx="11315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4000" b="1" dirty="0">
                <a:latin typeface="Arial Black" panose="020B0A04020102020204" pitchFamily="34" charset="0"/>
              </a:rPr>
              <a:t>Ekologické aspekty a budoucnost</a:t>
            </a:r>
          </a:p>
        </p:txBody>
      </p:sp>
      <p:pic>
        <p:nvPicPr>
          <p:cNvPr id="5122" name="Picture 2" descr="Bezemisní budoucnost výroby ocelí Hardox a Strenx aneb Vodík místo ...">
            <a:extLst>
              <a:ext uri="{FF2B5EF4-FFF2-40B4-BE49-F238E27FC236}">
                <a16:creationId xmlns:a16="http://schemas.microsoft.com/office/drawing/2014/main" id="{997F218B-8824-616D-E86B-B0F6FBBFF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1806361"/>
            <a:ext cx="4136913" cy="4031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42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445A7-88C1-D4FA-3D47-AC7D17A94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F3EAEF5-5548-7F34-7C26-998A260746A9}"/>
              </a:ext>
            </a:extLst>
          </p:cNvPr>
          <p:cNvSpPr txBox="1"/>
          <p:nvPr/>
        </p:nvSpPr>
        <p:spPr>
          <a:xfrm>
            <a:off x="779929" y="1905506"/>
            <a:ext cx="10632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>
                <a:latin typeface="Arial Black" panose="020B0A04020102020204" pitchFamily="34" charset="0"/>
              </a:rPr>
              <a:t>Děkuji za pozornost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ACBA75-042D-B876-4DAB-065428ED0E45}"/>
              </a:ext>
            </a:extLst>
          </p:cNvPr>
          <p:cNvSpPr txBox="1"/>
          <p:nvPr/>
        </p:nvSpPr>
        <p:spPr>
          <a:xfrm>
            <a:off x="0" y="64578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Arial Black" panose="020B0A04020102020204" pitchFamily="34" charset="0"/>
              </a:rPr>
              <a:t>Jan </a:t>
            </a:r>
            <a:r>
              <a:rPr lang="cs-CZ" sz="2000" b="1" dirty="0" err="1">
                <a:latin typeface="Arial Black" panose="020B0A04020102020204" pitchFamily="34" charset="0"/>
              </a:rPr>
              <a:t>Fargaš</a:t>
            </a:r>
            <a:endParaRPr lang="cs-CZ" sz="2000" b="1" dirty="0">
              <a:latin typeface="Arial Black" panose="020B0A04020102020204" pitchFamily="34" charset="0"/>
            </a:endParaRPr>
          </a:p>
        </p:txBody>
      </p:sp>
      <p:pic>
        <p:nvPicPr>
          <p:cNvPr id="7170" name="Picture 2" descr="Smile emoji Stock vektory | DepositPhotos">
            <a:extLst>
              <a:ext uri="{FF2B5EF4-FFF2-40B4-BE49-F238E27FC236}">
                <a16:creationId xmlns:a16="http://schemas.microsoft.com/office/drawing/2014/main" id="{ADB89827-7FA9-13D3-821C-1D4CE043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8" y="400110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moticon giving flower stock vector. Illustration of person - 108797967">
            <a:extLst>
              <a:ext uri="{FF2B5EF4-FFF2-40B4-BE49-F238E27FC236}">
                <a16:creationId xmlns:a16="http://schemas.microsoft.com/office/drawing/2014/main" id="{A2FF6466-C11C-84A9-7035-10DA4049D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696" y="491988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10 Dogs Bringing You Flowers That Will Brighten Anyones Day - I Can Has  Cheezburger?">
            <a:extLst>
              <a:ext uri="{FF2B5EF4-FFF2-40B4-BE49-F238E27FC236}">
                <a16:creationId xmlns:a16="http://schemas.microsoft.com/office/drawing/2014/main" id="{2AF99A6E-F7FA-8DCD-3813-4BA29CA3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467" y="271245"/>
            <a:ext cx="2082474" cy="222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08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  <wetp:taskpane dockstate="right" visibility="0" width="350" row="9">
    <wetp:webextensionref xmlns:r="http://schemas.openxmlformats.org/officeDocument/2006/relationships" r:id="rId2"/>
  </wetp:taskpane>
  <wetp:taskpane dockstate="right" visibility="0" width="350" row="10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FDCBCD5E-1FFC-491E-95E9-B16C00487FAA}">
  <we:reference id="wa200005566" version="3.0.0.3" store="cs-CZ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0B8223B-4604-4E58-88E6-062A11BDF9C1}">
  <we:reference id="wa200006435" version="1.0.0.0" store="cs-CZ" storeType="OMEX"/>
  <we:alternateReferences>
    <we:reference id="wa200006435" version="1.0.0.0" store="wa200006435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40E97729-AB75-4549-9715-6A8156FC4B98}">
  <we:reference id="wa104381411" version="2.4.5.0" store="cs-CZ" storeType="OMEX"/>
  <we:alternateReferences>
    <we:reference id="wa104381411" version="2.4.5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148</Words>
  <Application>Microsoft Office PowerPoint</Application>
  <PresentationFormat>Širokoúhlá obrazovka</PresentationFormat>
  <Paragraphs>34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Charlotte Brusova</cp:lastModifiedBy>
  <cp:revision>6</cp:revision>
  <dcterms:created xsi:type="dcterms:W3CDTF">2025-10-22T11:50:10Z</dcterms:created>
  <dcterms:modified xsi:type="dcterms:W3CDTF">2025-11-05T13:32:42Z</dcterms:modified>
</cp:coreProperties>
</file>