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7" r:id="rId2"/>
    <p:sldId id="258" r:id="rId3"/>
    <p:sldId id="259" r:id="rId4"/>
    <p:sldId id="261" r:id="rId5"/>
    <p:sldId id="263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ak" initials="z" lastIdx="1" clrIdx="0">
    <p:extLst>
      <p:ext uri="{19B8F6BF-5375-455C-9EA6-DF929625EA0E}">
        <p15:presenceInfo xmlns="" xmlns:p15="http://schemas.microsoft.com/office/powerpoint/2012/main" userId="za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0791" autoAdjust="0"/>
  </p:normalViewPr>
  <p:slideViewPr>
    <p:cSldViewPr snapToGrid="0">
      <p:cViewPr varScale="1">
        <p:scale>
          <a:sx n="77" d="100"/>
          <a:sy n="77" d="100"/>
        </p:scale>
        <p:origin x="-869" y="-10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9-25T11:59:37.014" idx="1">
    <p:pos x="10" y="10"/>
    <p:text/>
    <p:extLst>
      <p:ext uri="{C676402C-5697-4E1C-873F-D02D1690AC5C}">
        <p15:threadingInfo xmlns=""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FBE1A-144B-42C7-ABAC-0D4BB9C0B802}" type="datetimeFigureOut">
              <a:rPr lang="cs-CZ" smtClean="0"/>
              <a:pPr/>
              <a:t>27.09.2025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6B5CB-CA9D-471E-B17E-03EAEC2B144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2827178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FBE1A-144B-42C7-ABAC-0D4BB9C0B802}" type="datetimeFigureOut">
              <a:rPr lang="cs-CZ" smtClean="0"/>
              <a:pPr/>
              <a:t>27.09.2025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6B5CB-CA9D-471E-B17E-03EAEC2B144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0262266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FBE1A-144B-42C7-ABAC-0D4BB9C0B802}" type="datetimeFigureOut">
              <a:rPr lang="cs-CZ" smtClean="0"/>
              <a:pPr/>
              <a:t>27.09.2025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6B5CB-CA9D-471E-B17E-03EAEC2B144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0436596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FBE1A-144B-42C7-ABAC-0D4BB9C0B802}" type="datetimeFigureOut">
              <a:rPr lang="cs-CZ" smtClean="0"/>
              <a:pPr/>
              <a:t>27.09.2025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6B5CB-CA9D-471E-B17E-03EAEC2B144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5315254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FBE1A-144B-42C7-ABAC-0D4BB9C0B802}" type="datetimeFigureOut">
              <a:rPr lang="cs-CZ" smtClean="0"/>
              <a:pPr/>
              <a:t>27.09.2025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6B5CB-CA9D-471E-B17E-03EAEC2B144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7489027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FBE1A-144B-42C7-ABAC-0D4BB9C0B802}" type="datetimeFigureOut">
              <a:rPr lang="cs-CZ" smtClean="0"/>
              <a:pPr/>
              <a:t>27.09.2025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6B5CB-CA9D-471E-B17E-03EAEC2B144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6731785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FBE1A-144B-42C7-ABAC-0D4BB9C0B802}" type="datetimeFigureOut">
              <a:rPr lang="cs-CZ" smtClean="0"/>
              <a:pPr/>
              <a:t>27.09.2025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6B5CB-CA9D-471E-B17E-03EAEC2B144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40558435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FBE1A-144B-42C7-ABAC-0D4BB9C0B802}" type="datetimeFigureOut">
              <a:rPr lang="cs-CZ" smtClean="0"/>
              <a:pPr/>
              <a:t>27.09.2025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6B5CB-CA9D-471E-B17E-03EAEC2B144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5046038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FBE1A-144B-42C7-ABAC-0D4BB9C0B802}" type="datetimeFigureOut">
              <a:rPr lang="cs-CZ" smtClean="0"/>
              <a:pPr/>
              <a:t>27.09.2025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6B5CB-CA9D-471E-B17E-03EAEC2B144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4134642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FBE1A-144B-42C7-ABAC-0D4BB9C0B802}" type="datetimeFigureOut">
              <a:rPr lang="cs-CZ" smtClean="0"/>
              <a:pPr/>
              <a:t>27.09.2025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6B5CB-CA9D-471E-B17E-03EAEC2B144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3825601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FBE1A-144B-42C7-ABAC-0D4BB9C0B802}" type="datetimeFigureOut">
              <a:rPr lang="cs-CZ" smtClean="0"/>
              <a:pPr/>
              <a:t>27.09.2025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6B5CB-CA9D-471E-B17E-03EAEC2B144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42868502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2FBE1A-144B-42C7-ABAC-0D4BB9C0B802}" type="datetimeFigureOut">
              <a:rPr lang="cs-CZ" smtClean="0"/>
              <a:pPr/>
              <a:t>27.09.2025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6B5CB-CA9D-471E-B17E-03EAEC2B144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823043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omments" Target="../comments/commen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8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>
            <a:extLst>
              <a:ext uri="{FF2B5EF4-FFF2-40B4-BE49-F238E27FC236}">
                <a16:creationId xmlns="" xmlns:a16="http://schemas.microsoft.com/office/drawing/2014/main" id="{E09E58FF-C78D-2BA8-E876-B00DC24A95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793" t="-684" r="19682" b="-730"/>
          <a:stretch>
            <a:fillRect/>
          </a:stretch>
        </p:blipFill>
        <p:spPr bwMode="auto">
          <a:xfrm>
            <a:off x="1143" y="-107640"/>
            <a:ext cx="11934922" cy="70732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Nalezený obrázek pro pěšky do školy">
            <a:extLst>
              <a:ext uri="{FF2B5EF4-FFF2-40B4-BE49-F238E27FC236}">
                <a16:creationId xmlns="" xmlns:a16="http://schemas.microsoft.com/office/drawing/2014/main" id="{EBA82A42-63D7-0484-778D-130E1717B34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2" name="Picture 8" descr="Palec nahoru v modré nálepce na notebook">
            <a:extLst>
              <a:ext uri="{FF2B5EF4-FFF2-40B4-BE49-F238E27FC236}">
                <a16:creationId xmlns="" xmlns:a16="http://schemas.microsoft.com/office/drawing/2014/main" id="{8A5D888E-BC72-0AE5-7754-5D7364460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35" y="5360789"/>
            <a:ext cx="1289538" cy="12718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Palec nahoru v modré nálepce na notebook">
            <a:extLst>
              <a:ext uri="{FF2B5EF4-FFF2-40B4-BE49-F238E27FC236}">
                <a16:creationId xmlns="" xmlns:a16="http://schemas.microsoft.com/office/drawing/2014/main" id="{F6759444-E474-4C1A-8C66-58781F96C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1208" y="5590702"/>
            <a:ext cx="1289538" cy="12718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alec nahoru v modré nálepce na notebook">
            <a:extLst>
              <a:ext uri="{FF2B5EF4-FFF2-40B4-BE49-F238E27FC236}">
                <a16:creationId xmlns="" xmlns:a16="http://schemas.microsoft.com/office/drawing/2014/main" id="{50946B3A-E4DC-AFAD-1DFC-3C928FA5D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9861" y="248427"/>
            <a:ext cx="1979571" cy="19524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Palec nahoru v modré nálepce na notebook">
            <a:extLst>
              <a:ext uri="{FF2B5EF4-FFF2-40B4-BE49-F238E27FC236}">
                <a16:creationId xmlns="" xmlns:a16="http://schemas.microsoft.com/office/drawing/2014/main" id="{3B586C0D-2227-A836-7DB4-2A64E77EB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36" y="127131"/>
            <a:ext cx="1630733" cy="16083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 descr="Školní rok 2024 - 2025: Projekt &quot;PĚŠKY DO ŠKOLY&quot; - Oficiální stránky Křepice">
            <a:extLst>
              <a:ext uri="{FF2B5EF4-FFF2-40B4-BE49-F238E27FC236}">
                <a16:creationId xmlns="" xmlns:a16="http://schemas.microsoft.com/office/drawing/2014/main" id="{507ED479-9C46-BB0F-10A5-97FAE210B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197" y="127131"/>
            <a:ext cx="2465803" cy="24079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680342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9E0999D2-CB45-411B-2ACD-2EB2B94A0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000" dirty="0">
                <a:solidFill>
                  <a:srgbClr val="FF0000"/>
                </a:solidFill>
              </a:rPr>
              <a:t>PĚŠKY</a:t>
            </a:r>
            <a:r>
              <a:rPr lang="cs-CZ" sz="6000" dirty="0"/>
              <a:t> DO </a:t>
            </a:r>
            <a:r>
              <a:rPr lang="cs-CZ" sz="6000" dirty="0">
                <a:solidFill>
                  <a:srgbClr val="FF0000"/>
                </a:solidFill>
              </a:rPr>
              <a:t>ŠKOLY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699F59F3-70B9-9B1A-41C0-EA15DE19813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157" y="1892984"/>
            <a:ext cx="12013685" cy="4965015"/>
          </a:xfrm>
          <a:prstGeom prst="rect">
            <a:avLst/>
          </a:prstGeom>
        </p:spPr>
      </p:pic>
      <p:pic>
        <p:nvPicPr>
          <p:cNvPr id="2050" name="Picture 2" descr="Shoe Steps Vector">
            <a:extLst>
              <a:ext uri="{FF2B5EF4-FFF2-40B4-BE49-F238E27FC236}">
                <a16:creationId xmlns="" xmlns:a16="http://schemas.microsoft.com/office/drawing/2014/main" id="{11253C57-DD6E-F75A-4939-5FE70061CC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539" t="5458" r="21573" b="12109"/>
          <a:stretch>
            <a:fillRect/>
          </a:stretch>
        </p:blipFill>
        <p:spPr bwMode="auto">
          <a:xfrm rot="15048341" flipH="1">
            <a:off x="6997958" y="2968387"/>
            <a:ext cx="475862" cy="17796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ree Vector | Sleek Modern Electric Car Illustration">
            <a:extLst>
              <a:ext uri="{FF2B5EF4-FFF2-40B4-BE49-F238E27FC236}">
                <a16:creationId xmlns="" xmlns:a16="http://schemas.microsoft.com/office/drawing/2014/main" id="{5EDA435E-D6F2-4E68-B194-83A482427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313" y="2894532"/>
            <a:ext cx="848387" cy="3618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="" xmlns:a16="http://schemas.microsoft.com/office/drawing/2014/main" id="{8F3837C7-3420-D181-9DF3-2A5EE25C7A42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67943" y="5823478"/>
            <a:ext cx="1707502" cy="9604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546045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1589545D-3E1A-9F0D-AE68-6D5A32C47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000" dirty="0">
                <a:solidFill>
                  <a:srgbClr val="FF0000"/>
                </a:solidFill>
              </a:rPr>
              <a:t>Pěšky </a:t>
            </a:r>
            <a:r>
              <a:rPr lang="cs-CZ" sz="6000" dirty="0"/>
              <a:t>do </a:t>
            </a:r>
            <a:r>
              <a:rPr lang="cs-CZ" sz="6000" dirty="0">
                <a:solidFill>
                  <a:srgbClr val="FF0000"/>
                </a:solidFill>
              </a:rPr>
              <a:t>Hrádku 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2C3E1489-C5E1-A47F-FBF3-A84E8D8E0D5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8201" y="1402162"/>
            <a:ext cx="11846962" cy="5455838"/>
          </a:xfrm>
          <a:prstGeom prst="rect">
            <a:avLst/>
          </a:prstGeom>
        </p:spPr>
      </p:pic>
      <p:pic>
        <p:nvPicPr>
          <p:cNvPr id="5" name="Picture 2" descr="Shoe Steps Vector">
            <a:extLst>
              <a:ext uri="{FF2B5EF4-FFF2-40B4-BE49-F238E27FC236}">
                <a16:creationId xmlns="" xmlns:a16="http://schemas.microsoft.com/office/drawing/2014/main" id="{31187918-0063-13FE-5192-3FB2550A45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539" t="5458" r="21573" b="12109"/>
          <a:stretch>
            <a:fillRect/>
          </a:stretch>
        </p:blipFill>
        <p:spPr bwMode="auto">
          <a:xfrm rot="17006053" flipH="1">
            <a:off x="7287206" y="4946278"/>
            <a:ext cx="475862" cy="17796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Shoe Steps Vector">
            <a:extLst>
              <a:ext uri="{FF2B5EF4-FFF2-40B4-BE49-F238E27FC236}">
                <a16:creationId xmlns="" xmlns:a16="http://schemas.microsoft.com/office/drawing/2014/main" id="{33514D1E-0B60-C7D3-EBDA-2B37429879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539" t="5458" r="21573" b="12109"/>
          <a:stretch>
            <a:fillRect/>
          </a:stretch>
        </p:blipFill>
        <p:spPr bwMode="auto">
          <a:xfrm rot="17006053" flipH="1">
            <a:off x="5022977" y="4389551"/>
            <a:ext cx="475862" cy="17796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Naše ovce | Lamacentrum Hády">
            <a:extLst>
              <a:ext uri="{FF2B5EF4-FFF2-40B4-BE49-F238E27FC236}">
                <a16:creationId xmlns="" xmlns:a16="http://schemas.microsoft.com/office/drawing/2014/main" id="{A59C5F1F-2FCE-E7E8-3437-800016B1D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0638" y="6105441"/>
            <a:ext cx="986324" cy="6575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Naše ovce | Lamacentrum Hády">
            <a:extLst>
              <a:ext uri="{FF2B5EF4-FFF2-40B4-BE49-F238E27FC236}">
                <a16:creationId xmlns="" xmlns:a16="http://schemas.microsoft.com/office/drawing/2014/main" id="{9DD31365-7D3E-4A7C-8106-B46CB01AA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8073" y="6105440"/>
            <a:ext cx="986324" cy="6575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Free Vector | Sleek Modern Electric Car Illustration">
            <a:extLst>
              <a:ext uri="{FF2B5EF4-FFF2-40B4-BE49-F238E27FC236}">
                <a16:creationId xmlns="" xmlns:a16="http://schemas.microsoft.com/office/drawing/2014/main" id="{A8C38A7F-6CCE-2A42-19AC-A06E62065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824" y="3182474"/>
            <a:ext cx="848387" cy="3618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rádek - obecní úřad (Hrádek) • Firmy.cz">
            <a:extLst>
              <a:ext uri="{FF2B5EF4-FFF2-40B4-BE49-F238E27FC236}">
                <a16:creationId xmlns="" xmlns:a16="http://schemas.microsoft.com/office/drawing/2014/main" id="{10A3811D-97C1-7F0F-D3F3-570DBB216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97" y="1558212"/>
            <a:ext cx="2338421" cy="15589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027652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ení k dispozici žádný popis fotky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67948" y="-3830396"/>
            <a:ext cx="17665009" cy="13266009"/>
          </a:xfrm>
          <a:prstGeom prst="rect">
            <a:avLst/>
          </a:prstGeom>
          <a:noFill/>
        </p:spPr>
      </p:pic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A35D28D-EED5-2A83-AC34-9458AAA1C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000" dirty="0">
                <a:solidFill>
                  <a:srgbClr val="FF0000"/>
                </a:solidFill>
              </a:rPr>
              <a:t>HASIČI HRÁDEK U ZNOJMA 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-1600200" y="2027583"/>
            <a:ext cx="12954000" cy="4149379"/>
          </a:xfrm>
        </p:spPr>
        <p:txBody>
          <a:bodyPr/>
          <a:lstStyle/>
          <a:p>
            <a:r>
              <a:rPr lang="cs-CZ" b="1" dirty="0" smtClean="0"/>
              <a:t>Založení sboru v roce 1892</a:t>
            </a:r>
          </a:p>
          <a:p>
            <a:r>
              <a:rPr lang="cs-CZ" b="1" dirty="0" smtClean="0"/>
              <a:t>Starostou zvolen obecním</a:t>
            </a:r>
          </a:p>
          <a:p>
            <a:pPr>
              <a:buNone/>
            </a:pPr>
            <a:r>
              <a:rPr lang="cs-CZ" b="1" dirty="0" smtClean="0"/>
              <a:t>   zastupitelstvem </a:t>
            </a:r>
            <a:r>
              <a:rPr lang="cs-CZ" b="1" dirty="0" err="1" smtClean="0"/>
              <a:t>Wenzel</a:t>
            </a:r>
            <a:r>
              <a:rPr lang="cs-CZ" b="1" dirty="0" smtClean="0"/>
              <a:t> Hubert </a:t>
            </a:r>
          </a:p>
          <a:p>
            <a:r>
              <a:rPr lang="cs-CZ" b="1" dirty="0" smtClean="0"/>
              <a:t>V této budově byla zřízena moderní zbrojnice roku 1931</a:t>
            </a:r>
          </a:p>
          <a:p>
            <a:r>
              <a:rPr lang="cs-CZ" b="1" dirty="0" err="1" smtClean="0"/>
              <a:t>Čsdh</a:t>
            </a:r>
            <a:r>
              <a:rPr lang="cs-CZ" b="1" dirty="0" smtClean="0"/>
              <a:t> Hrádek Byl po 2. světové </a:t>
            </a:r>
            <a:r>
              <a:rPr lang="cs-CZ" b="1" dirty="0" err="1" smtClean="0"/>
              <a:t>valce</a:t>
            </a:r>
            <a:r>
              <a:rPr lang="cs-CZ" b="1" dirty="0" smtClean="0"/>
              <a:t> </a:t>
            </a:r>
            <a:r>
              <a:rPr lang="cs-CZ" b="1" dirty="0" err="1" smtClean="0"/>
              <a:t>oficialně</a:t>
            </a:r>
            <a:r>
              <a:rPr lang="cs-CZ" b="1" dirty="0" smtClean="0"/>
              <a:t>  založen v r.1945</a:t>
            </a:r>
          </a:p>
          <a:p>
            <a:r>
              <a:rPr lang="cs-CZ" b="1" dirty="0" smtClean="0"/>
              <a:t>V roce 2022 SDH Hrádek u příležitosti výročí 130 let založení</a:t>
            </a:r>
          </a:p>
          <a:p>
            <a:pPr>
              <a:buNone/>
            </a:pPr>
            <a:r>
              <a:rPr lang="cs-CZ" b="1" dirty="0" smtClean="0"/>
              <a:t>    sboru pořídil historický prapor</a:t>
            </a:r>
          </a:p>
          <a:p>
            <a:r>
              <a:rPr lang="cs-CZ" b="1" dirty="0" smtClean="0"/>
              <a:t>V  současné době má sbor </a:t>
            </a:r>
            <a:r>
              <a:rPr lang="cs-CZ" b="1" smtClean="0"/>
              <a:t>57 členů </a:t>
            </a:r>
            <a:endParaRPr lang="cs-CZ" b="1" dirty="0"/>
          </a:p>
        </p:txBody>
      </p:sp>
    </p:spTree>
    <p:extLst>
      <p:ext uri="{BB962C8B-B14F-4D97-AF65-F5344CB8AC3E}">
        <p14:creationId xmlns="" xmlns:p14="http://schemas.microsoft.com/office/powerpoint/2010/main" val="26635006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Není k dispozici žádný popis fotky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56791" y="-1898374"/>
            <a:ext cx="14759608" cy="11211236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000" dirty="0" smtClean="0">
                <a:solidFill>
                  <a:srgbClr val="FF0000"/>
                </a:solidFill>
              </a:rPr>
              <a:t>KOSTEL SV. PETRA A PAVLA  </a:t>
            </a:r>
            <a:endParaRPr lang="cs-CZ" sz="6000" dirty="0">
              <a:solidFill>
                <a:srgbClr val="FF0000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543878" y="1940131"/>
            <a:ext cx="10515600" cy="4351338"/>
          </a:xfrm>
        </p:spPr>
        <p:txBody>
          <a:bodyPr/>
          <a:lstStyle/>
          <a:p>
            <a:r>
              <a:rPr lang="cs-CZ" sz="3600" b="1" dirty="0" smtClean="0">
                <a:solidFill>
                  <a:srgbClr val="FF0000"/>
                </a:solidFill>
              </a:rPr>
              <a:t>Kostel vystavěn v letech 1761 až 1764 </a:t>
            </a:r>
          </a:p>
          <a:p>
            <a:r>
              <a:rPr lang="cs-CZ" sz="3600" b="1" dirty="0" smtClean="0">
                <a:solidFill>
                  <a:srgbClr val="FF0000"/>
                </a:solidFill>
              </a:rPr>
              <a:t>Vysvěcen dne 22.6.1767</a:t>
            </a:r>
          </a:p>
          <a:p>
            <a:r>
              <a:rPr lang="cs-CZ" sz="3600" b="1" dirty="0" smtClean="0">
                <a:solidFill>
                  <a:srgbClr val="FF0000"/>
                </a:solidFill>
              </a:rPr>
              <a:t>V roce 2017 oslava 250 výročí posvěcení kostela </a:t>
            </a:r>
          </a:p>
          <a:p>
            <a:r>
              <a:rPr lang="cs-CZ" sz="3600" b="1" dirty="0" smtClean="0">
                <a:solidFill>
                  <a:srgbClr val="FF0000"/>
                </a:solidFill>
              </a:rPr>
              <a:t>2018 provedena 1. etapa opravy střech </a:t>
            </a:r>
          </a:p>
          <a:p>
            <a:r>
              <a:rPr lang="cs-CZ" sz="3600" b="1" dirty="0" smtClean="0">
                <a:solidFill>
                  <a:srgbClr val="FF0000"/>
                </a:solidFill>
              </a:rPr>
              <a:t>2019 provedena 2. etapa oprav</a:t>
            </a:r>
          </a:p>
          <a:p>
            <a:endParaRPr lang="cs-CZ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cs-CZ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114</TotalTime>
  <Words>103</Words>
  <Application>Microsoft Office PowerPoint</Application>
  <PresentationFormat>Vlastní</PresentationFormat>
  <Paragraphs>17</Paragraphs>
  <Slides>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6" baseType="lpstr">
      <vt:lpstr>Motiv Office</vt:lpstr>
      <vt:lpstr>Snímek 1</vt:lpstr>
      <vt:lpstr>PĚŠKY DO ŠKOLY</vt:lpstr>
      <vt:lpstr>Pěšky do Hrádku  </vt:lpstr>
      <vt:lpstr>HASIČI HRÁDEK U ZNOJMA </vt:lpstr>
      <vt:lpstr>KOSTEL SV. PETRA A PAVLA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zak</dc:creator>
  <cp:lastModifiedBy>Pavel Horáček</cp:lastModifiedBy>
  <cp:revision>14</cp:revision>
  <dcterms:created xsi:type="dcterms:W3CDTF">2025-09-25T09:50:40Z</dcterms:created>
  <dcterms:modified xsi:type="dcterms:W3CDTF">2025-09-27T11:28:46Z</dcterms:modified>
</cp:coreProperties>
</file>