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0" r:id="rId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329943-21D0-27EA-59A4-3DAC766B1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EDFF4AF-41E6-3061-CF70-48DAE51EE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080C09-F8E6-3F89-E848-666E26904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15166-CEF5-44E2-AF93-739483B50A64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FEDCC3-ED68-2568-FA66-08013F7AB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7AC295-3691-46F8-5607-46C1BBECD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AA217-3F47-452B-9F1E-E8E6557C7D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15CCFD-6538-9C4F-0E79-807B7F184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208DD97-4142-7E6F-08B9-F89F2B9C29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71982F-92B9-F80A-E602-194367A6B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15166-CEF5-44E2-AF93-739483B50A64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F00074-8D3D-762B-5250-B8F851148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F3C854-9262-03FA-A3AB-899AF66CB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AA217-3F47-452B-9F1E-E8E6557C7D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2572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8764EB5-BF0F-20E2-9051-7C475538A1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7543A6C-9C78-C658-B80A-5CF5A49E1F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9242DE-D01D-B8A9-1FA1-2C1794CFF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15166-CEF5-44E2-AF93-739483B50A64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748172-0E5A-63EA-C2CF-E99CD755B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1F9A6AA-6B34-6D46-2E9E-0808C5823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AA217-3F47-452B-9F1E-E8E6557C7D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1200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2A1112-687B-FB47-BA65-A98760CE3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19FDE9-1088-47F7-58D3-D81B7D9A2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474371D-F208-0629-C455-6BD510A64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15166-CEF5-44E2-AF93-739483B50A64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5E3DF8-AD0F-F010-51FF-D1FFAB32F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3B3A096-D680-5068-F87F-B8D4D577D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AA217-3F47-452B-9F1E-E8E6557C7D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7805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997DE1-A0DD-D2C6-B8AF-61F70E6FD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318785-A56A-7D68-31A5-BA4DFCDD8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BB8F519-21D0-B07A-9890-CD5C48467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15166-CEF5-44E2-AF93-739483B50A64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DCE996-C6F4-7D44-4CAC-7BC302344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CBDE7CD-1F20-6209-3DAC-0663E3E61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AA217-3F47-452B-9F1E-E8E6557C7D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3306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D51303-9131-1F18-C744-3D85F6A01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9B2226-A4C7-07C5-A7D9-D384BB4EE5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9451039-D303-302C-D1A5-634F7B412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FD6EAFE-9C1C-F633-9A02-243FC8523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15166-CEF5-44E2-AF93-739483B50A64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B331D0E-7F24-379F-43EA-942818CF9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85D8488-6F53-85B0-D190-F83D7242A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AA217-3F47-452B-9F1E-E8E6557C7D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9217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D91B47-6B09-08C9-6EFA-4604F0558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7B0D07E-3BBD-6C20-23D9-53C18F3F5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CE8EDC6-B9FB-AC56-1637-DA8200FDB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D569A5B-6E27-69E8-2FA2-78DC396CC7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3FD86EF-605D-AF95-D064-78357295EA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23BB393-3914-E6AB-E51A-44099DC1F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15166-CEF5-44E2-AF93-739483B50A64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07EE25E-17B4-3F33-3A13-B89883DBF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E76ABCC-5039-7904-1648-F25D59D5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AA217-3F47-452B-9F1E-E8E6557C7D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314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62DD0E-D3C3-B2AA-30C8-5A4837BFA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528E4BB-591C-1790-24F6-FD6537B3C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15166-CEF5-44E2-AF93-739483B50A64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1ED3FA-BD47-DAA4-4E00-33526B26C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32136D9-DA56-5A55-322A-6F5A7902E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AA217-3F47-452B-9F1E-E8E6557C7D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863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1BACB89-4279-8179-DE06-7F1331336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15166-CEF5-44E2-AF93-739483B50A64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B4AA091-AFCE-31B1-E5D6-84522DA79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1AC3D18-1DD9-39D1-2F70-36CAB4D19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AA217-3F47-452B-9F1E-E8E6557C7D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6270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118D0-FE31-6D9B-1012-8BD94FA81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D9CE48-E235-3F33-D208-03AFFF03C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39220CF-7B42-2B7C-D744-7E77FA28B2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7EA96E-99F9-D012-99DC-8EF623A87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15166-CEF5-44E2-AF93-739483B50A64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2034766-2A6E-30F2-A6AD-7F0F7435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5C44308-E9CB-5A0C-CA43-B07531E20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AA217-3F47-452B-9F1E-E8E6557C7D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623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6962B9-E85C-0F14-EA6B-06366EFF3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02B8825-7A36-C7F4-92BE-15CC9E6022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8CBD3BC-266D-E0B4-0D94-D51514FE1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D43845B-ACB2-ACC9-70B2-633C94011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15166-CEF5-44E2-AF93-739483B50A64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1CC2595-04AF-97EF-052B-8411C79B3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2CB2A18-FDBB-9C16-66DB-62A543EA5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AA217-3F47-452B-9F1E-E8E6557C7D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103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559C317-86B6-7F63-9930-1F02BC59C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30196FD-742C-3635-A76B-1DA36AF98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7F1CD1-9967-6EA3-28BD-9F7252D553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15166-CEF5-44E2-AF93-739483B50A64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92A439-D5AE-E1BA-C4EF-AE7D7A772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ED3CFA-A82F-A37B-DB56-715BD71324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AA217-3F47-452B-9F1E-E8E6557C7D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4698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95BD3D-4FDD-2964-58A8-9F05B710F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6156" y="0"/>
            <a:ext cx="5119688" cy="1423988"/>
          </a:xfrm>
        </p:spPr>
        <p:txBody>
          <a:bodyPr>
            <a:normAutofit/>
          </a:bodyPr>
          <a:lstStyle/>
          <a:p>
            <a:pPr algn="ctr"/>
            <a:r>
              <a:rPr lang="cs-CZ" sz="3600" u="sng" dirty="0">
                <a:solidFill>
                  <a:schemeClr val="bg1"/>
                </a:solidFill>
                <a:latin typeface="Arial Rounded MT Bold" panose="020F0704030504030204" pitchFamily="34" charset="0"/>
              </a:rPr>
              <a:t>MODROTISK</a:t>
            </a:r>
            <a:endParaRPr lang="cs-CZ" sz="2800" u="sng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628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chemeClr val="accent1">
                <a:lumMod val="7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11955A-F588-2F02-E696-88FC9D3AE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4E5599-1DAD-9FD5-B82A-509226000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4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solidFill>
                  <a:schemeClr val="bg1"/>
                </a:solidFill>
                <a:latin typeface="Arial Black" panose="020B0A04020102020204" pitchFamily="34" charset="0"/>
              </a:rPr>
              <a:t>HISTORICKEHO INFORMACE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0D3DFF1-196E-7B37-22BA-6E282086344C}"/>
              </a:ext>
            </a:extLst>
          </p:cNvPr>
          <p:cNvSpPr txBox="1"/>
          <p:nvPr/>
        </p:nvSpPr>
        <p:spPr>
          <a:xfrm>
            <a:off x="331693" y="901006"/>
            <a:ext cx="890195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2000" b="1" u="sng" dirty="0">
                <a:solidFill>
                  <a:schemeClr val="bg1"/>
                </a:solidFill>
              </a:rPr>
              <a:t>Původ a raná historie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Modrotisk </a:t>
            </a:r>
            <a:r>
              <a:rPr lang="cs-CZ" sz="2000" b="1" dirty="0"/>
              <a:t>pochází z Asie,</a:t>
            </a:r>
            <a:r>
              <a:rPr lang="cs-CZ" sz="2000" dirty="0"/>
              <a:t> kde se používala technika ručního tisknutí látek.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Do Evropy se dostal </a:t>
            </a:r>
            <a:r>
              <a:rPr lang="cs-CZ" sz="2000" b="1" dirty="0"/>
              <a:t>v 16.–17. století</a:t>
            </a:r>
            <a:r>
              <a:rPr lang="cs-CZ" sz="2000" dirty="0"/>
              <a:t> přes Nizozemí a Německo.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Původně byly látky drahé a vysoce ceněné, hlavně pro šlechtu a bohaté měšťany.</a:t>
            </a:r>
          </a:p>
          <a:p>
            <a:pPr>
              <a:buNone/>
            </a:pPr>
            <a:r>
              <a:rPr lang="cs-CZ" sz="2000" b="1" dirty="0"/>
              <a:t> </a:t>
            </a:r>
          </a:p>
          <a:p>
            <a:pPr>
              <a:buNone/>
            </a:pPr>
            <a:r>
              <a:rPr lang="cs-CZ" sz="2000" b="1" dirty="0">
                <a:solidFill>
                  <a:schemeClr val="bg1"/>
                </a:solidFill>
              </a:rPr>
              <a:t>🇨🇿</a:t>
            </a:r>
            <a:r>
              <a:rPr lang="cs-CZ" sz="2000" b="1" u="sng" dirty="0">
                <a:solidFill>
                  <a:schemeClr val="bg1"/>
                </a:solidFill>
              </a:rPr>
              <a:t> Modrotisk v českých zemích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První zmínky</a:t>
            </a:r>
            <a:r>
              <a:rPr lang="cs-CZ" sz="2000" dirty="0"/>
              <a:t> o výrobě modrotisku na Moravě pocházejí z </a:t>
            </a:r>
            <a:r>
              <a:rPr lang="cs-CZ" sz="2000" b="1" dirty="0"/>
              <a:t>17. století.</a:t>
            </a: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18.–19. století: modrotisk se stal </a:t>
            </a:r>
            <a:r>
              <a:rPr lang="cs-CZ" sz="2000" b="1" dirty="0"/>
              <a:t>běžnou součástí lidového oděvu</a:t>
            </a:r>
            <a:r>
              <a:rPr lang="cs-CZ" sz="2000" dirty="0"/>
              <a:t> a domácího textilu.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5B44710-F3C3-112F-6343-DE9D904059BA}"/>
              </a:ext>
            </a:extLst>
          </p:cNvPr>
          <p:cNvSpPr txBox="1"/>
          <p:nvPr/>
        </p:nvSpPr>
        <p:spPr>
          <a:xfrm>
            <a:off x="331693" y="4030798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Do Evropy se dostal </a:t>
            </a:r>
            <a:r>
              <a:rPr lang="cs-CZ" sz="2000" b="1" dirty="0"/>
              <a:t>v 16.–17.</a:t>
            </a:r>
            <a:endParaRPr lang="cs-CZ" sz="2000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8560675D-4212-323E-787C-778781805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693" y="4400130"/>
            <a:ext cx="65004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Symbol lidového umění 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Čech, Moravy a Slovenska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5210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chemeClr val="accent1">
                <a:lumMod val="7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2C7AD0-8756-03CA-87B8-0F2BE5FFA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1D64B6-9C51-F73D-0EC8-EFE89B933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991" y="152399"/>
            <a:ext cx="3536017" cy="1084405"/>
          </a:xfrm>
        </p:spPr>
        <p:txBody>
          <a:bodyPr>
            <a:normAutofit/>
          </a:bodyPr>
          <a:lstStyle/>
          <a:p>
            <a:pPr algn="ctr"/>
            <a:r>
              <a:rPr lang="cs-CZ" sz="3100" dirty="0">
                <a:solidFill>
                  <a:schemeClr val="bg1"/>
                </a:solidFill>
                <a:latin typeface="Arial Black" panose="020B0A04020102020204" pitchFamily="34" charset="0"/>
              </a:rPr>
              <a:t>INFORMACE</a:t>
            </a:r>
            <a:br>
              <a:rPr lang="cs-CZ" sz="2400" dirty="0">
                <a:latin typeface="Arial Black" panose="020B0A04020102020204" pitchFamily="34" charset="0"/>
              </a:rPr>
            </a:br>
            <a:endParaRPr lang="cs-CZ" sz="2400" dirty="0">
              <a:latin typeface="Arial Black" panose="020B0A0402010202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F387EB9-AB10-EF8E-A313-468FE3757275}"/>
              </a:ext>
            </a:extLst>
          </p:cNvPr>
          <p:cNvSpPr txBox="1"/>
          <p:nvPr/>
        </p:nvSpPr>
        <p:spPr>
          <a:xfrm>
            <a:off x="340660" y="917912"/>
            <a:ext cx="8077199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1900" b="1" u="sng" dirty="0">
                <a:solidFill>
                  <a:schemeClr val="bg1"/>
                </a:solidFill>
              </a:rPr>
              <a:t>Co je modrotisk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900" dirty="0"/>
              <a:t>Modrotisk je </a:t>
            </a:r>
            <a:r>
              <a:rPr lang="cs-CZ" sz="1900" b="1" dirty="0"/>
              <a:t>tradiční textilní technika ručního tisku a barvení látek. </a:t>
            </a:r>
            <a:r>
              <a:rPr lang="cs-CZ" sz="1900" dirty="0"/>
              <a:t>Výsledkem jsou látky s </a:t>
            </a:r>
            <a:r>
              <a:rPr lang="cs-CZ" sz="1900" b="1" dirty="0"/>
              <a:t>bílými motivy na modrém podkladu</a:t>
            </a:r>
            <a:r>
              <a:rPr lang="cs-CZ" sz="1900" dirty="0"/>
              <a:t> (případně s jemnými barevnými variacemi).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900" dirty="0"/>
              <a:t>Je to kombinace </a:t>
            </a:r>
            <a:r>
              <a:rPr lang="cs-CZ" sz="1900" b="1" dirty="0"/>
              <a:t>uměleckého návrhu a řemeslné preciznosti</a:t>
            </a:r>
            <a:r>
              <a:rPr lang="cs-CZ" sz="1900" dirty="0"/>
              <a:t>.</a:t>
            </a:r>
          </a:p>
          <a:p>
            <a:pPr>
              <a:buNone/>
            </a:pPr>
            <a:br>
              <a:rPr lang="cs-CZ" sz="1900" dirty="0"/>
            </a:br>
            <a:endParaRPr lang="cs-CZ" sz="1900" dirty="0"/>
          </a:p>
          <a:p>
            <a:pPr>
              <a:buNone/>
            </a:pPr>
            <a:r>
              <a:rPr lang="cs-CZ" sz="1900" b="1" dirty="0"/>
              <a:t>🧵 </a:t>
            </a:r>
            <a:r>
              <a:rPr lang="cs-CZ" sz="1900" b="1" u="sng" dirty="0">
                <a:solidFill>
                  <a:schemeClr val="bg1"/>
                </a:solidFill>
              </a:rPr>
              <a:t>Materiály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900" dirty="0"/>
              <a:t>Nejčastěji se používá </a:t>
            </a:r>
            <a:r>
              <a:rPr lang="cs-CZ" sz="1900" b="1" dirty="0"/>
              <a:t>bavlna</a:t>
            </a:r>
            <a:r>
              <a:rPr lang="cs-CZ" sz="1900" dirty="0"/>
              <a:t> a </a:t>
            </a:r>
            <a:r>
              <a:rPr lang="cs-CZ" sz="1900" b="1" dirty="0"/>
              <a:t>len</a:t>
            </a:r>
            <a:r>
              <a:rPr lang="cs-CZ" sz="1900" dirty="0"/>
              <a:t>, protože dobře absorbují barvivo.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900" dirty="0"/>
          </a:p>
          <a:p>
            <a:pPr>
              <a:buNone/>
            </a:pPr>
            <a:br>
              <a:rPr lang="cs-CZ" sz="1900" dirty="0"/>
            </a:br>
            <a:endParaRPr lang="cs-CZ" sz="1900" dirty="0"/>
          </a:p>
          <a:p>
            <a:pPr>
              <a:buNone/>
            </a:pPr>
            <a:r>
              <a:rPr lang="cs-CZ" sz="1900" b="1" dirty="0"/>
              <a:t>🛠️ </a:t>
            </a:r>
            <a:r>
              <a:rPr lang="cs-CZ" sz="1900" b="1" u="sng" dirty="0">
                <a:solidFill>
                  <a:schemeClr val="bg1"/>
                </a:solidFill>
              </a:rPr>
              <a:t>Jak se dělá</a:t>
            </a:r>
          </a:p>
          <a:p>
            <a:pPr>
              <a:buNone/>
            </a:pPr>
            <a:r>
              <a:rPr lang="cs-CZ" sz="1900" b="1" dirty="0"/>
              <a:t>1.Návrh vzoru</a:t>
            </a:r>
            <a:r>
              <a:rPr lang="cs-CZ" sz="1900" dirty="0"/>
              <a:t> – geometrie, květiny.</a:t>
            </a:r>
          </a:p>
          <a:p>
            <a:r>
              <a:rPr lang="cs-CZ" sz="1900" b="1" dirty="0"/>
              <a:t>2.Tisk rezervou</a:t>
            </a:r>
            <a:r>
              <a:rPr lang="cs-CZ" sz="1900" dirty="0"/>
              <a:t> – ručně vyřezávané dřevěné štočky nebo šablony.</a:t>
            </a:r>
          </a:p>
          <a:p>
            <a:r>
              <a:rPr lang="cs-CZ" sz="1900" b="1" dirty="0"/>
              <a:t>3.Barvení v indigu</a:t>
            </a:r>
            <a:r>
              <a:rPr lang="cs-CZ" sz="1900" dirty="0"/>
              <a:t> – ponoření látky do modré lázně, případně více vrstev pro sytější modrou barvu.</a:t>
            </a:r>
          </a:p>
          <a:p>
            <a:r>
              <a:rPr lang="cs-CZ" sz="1900" b="1" dirty="0"/>
              <a:t>4.Odstranění rezervy</a:t>
            </a:r>
            <a:r>
              <a:rPr lang="cs-CZ" sz="1900" dirty="0"/>
              <a:t> – zůstává bílý vzor, látka se suší a fixuje.</a:t>
            </a:r>
          </a:p>
        </p:txBody>
      </p:sp>
      <p:pic>
        <p:nvPicPr>
          <p:cNvPr id="3076" name="Picture 4" descr="Recyklovaná látka modrotisk - Prima Obchod">
            <a:extLst>
              <a:ext uri="{FF2B5EF4-FFF2-40B4-BE49-F238E27FC236}">
                <a16:creationId xmlns:a16="http://schemas.microsoft.com/office/drawing/2014/main" id="{79801917-08AB-EFCE-6E87-1A4C6B20D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11997" y="1547199"/>
            <a:ext cx="5501764" cy="357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88129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221</Words>
  <Application>Microsoft Office PowerPoint</Application>
  <PresentationFormat>Širokoúhlá obrazovka</PresentationFormat>
  <Paragraphs>27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9" baseType="lpstr">
      <vt:lpstr>Arial</vt:lpstr>
      <vt:lpstr>Arial Black</vt:lpstr>
      <vt:lpstr>Arial Rounded MT Bold</vt:lpstr>
      <vt:lpstr>Calibri</vt:lpstr>
      <vt:lpstr>Calibri Light</vt:lpstr>
      <vt:lpstr>Motiv Office</vt:lpstr>
      <vt:lpstr>MODROTISK</vt:lpstr>
      <vt:lpstr>HISTORICKEHO INFORMACE</vt:lpstr>
      <vt:lpstr>INFORMACE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zak</cp:lastModifiedBy>
  <cp:revision>2</cp:revision>
  <dcterms:created xsi:type="dcterms:W3CDTF">2025-11-27T07:54:13Z</dcterms:created>
  <dcterms:modified xsi:type="dcterms:W3CDTF">2025-11-27T09:22:51Z</dcterms:modified>
</cp:coreProperties>
</file>