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3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52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83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49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39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274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73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81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42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42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91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00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3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15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21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21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9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3A5B25-E097-4F73-9D31-96CB49944E7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196E-1313-479B-8BED-D7D5BC0E07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475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ongo-drum-p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ongo-drum-p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ongo-drum-p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saxophone-musical-instrument-1473373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ongo-drum-png/" TargetMode="External"/><Relationship Id="rId7" Type="http://schemas.openxmlformats.org/officeDocument/2006/relationships/hyperlink" Target="https://pixabay.com/fr/guitare-%C3%A9lectrique-rock-guitare-16692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pixabay.com/en/saxophone-musical-instrument-1473373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ongo-drum-png/" TargetMode="External"/><Relationship Id="rId7" Type="http://schemas.openxmlformats.org/officeDocument/2006/relationships/hyperlink" Target="https://pixabay.com/fr/guitare-%C3%A9lectrique-rock-guitare-16692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pixabay.com/en/saxophone-musical-instrument-1473373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ongo-drum-png/" TargetMode="External"/><Relationship Id="rId7" Type="http://schemas.openxmlformats.org/officeDocument/2006/relationships/hyperlink" Target="https://pixabay.com/fr/guitare-%C3%A9lectrique-rock-guitare-166923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hyperlink" Target="https://pixabay.com/en/saxophone-musical-instrument-1473373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B71B4-02DA-A6FF-765E-FE63BB42B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HUDEBNÍ NÁSTROJE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124896-C58C-16CE-9AB8-E273E1391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A7DBAA-CE4A-80AB-7A7F-816EA1F9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9810571" y="285473"/>
            <a:ext cx="10059285" cy="628705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8D6BE0-7B3E-891B-384D-5A92785E573E}"/>
              </a:ext>
            </a:extLst>
          </p:cNvPr>
          <p:cNvSpPr txBox="1"/>
          <p:nvPr/>
        </p:nvSpPr>
        <p:spPr>
          <a:xfrm>
            <a:off x="12192000" y="1851645"/>
            <a:ext cx="933663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9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BONGA</a:t>
            </a:r>
          </a:p>
        </p:txBody>
      </p:sp>
    </p:spTree>
    <p:extLst>
      <p:ext uri="{BB962C8B-B14F-4D97-AF65-F5344CB8AC3E}">
        <p14:creationId xmlns:p14="http://schemas.microsoft.com/office/powerpoint/2010/main" val="2756724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B71B4-02DA-A6FF-765E-FE63BB42B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124896-C58C-16CE-9AB8-E273E1391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A7DBAA-CE4A-80AB-7A7F-816EA1F9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281" y="254907"/>
            <a:ext cx="10059285" cy="628705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8D6BE0-7B3E-891B-384D-5A92785E573E}"/>
              </a:ext>
            </a:extLst>
          </p:cNvPr>
          <p:cNvSpPr txBox="1"/>
          <p:nvPr/>
        </p:nvSpPr>
        <p:spPr>
          <a:xfrm>
            <a:off x="1331434" y="1809896"/>
            <a:ext cx="933663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9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BONGA</a:t>
            </a:r>
          </a:p>
        </p:txBody>
      </p:sp>
    </p:spTree>
    <p:extLst>
      <p:ext uri="{BB962C8B-B14F-4D97-AF65-F5344CB8AC3E}">
        <p14:creationId xmlns:p14="http://schemas.microsoft.com/office/powerpoint/2010/main" val="2536123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3A7DBAA-CE4A-80AB-7A7F-816EA1F9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67948">
            <a:off x="5752112" y="1707907"/>
            <a:ext cx="6566928" cy="41043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8D6BE0-7B3E-891B-384D-5A92785E573E}"/>
              </a:ext>
            </a:extLst>
          </p:cNvPr>
          <p:cNvSpPr txBox="1"/>
          <p:nvPr/>
        </p:nvSpPr>
        <p:spPr>
          <a:xfrm>
            <a:off x="463760" y="111204"/>
            <a:ext cx="88103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BONGA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096779-BCBA-BAF8-F5E9-262A81B7AF4D}"/>
              </a:ext>
            </a:extLst>
          </p:cNvPr>
          <p:cNvSpPr txBox="1"/>
          <p:nvPr/>
        </p:nvSpPr>
        <p:spPr>
          <a:xfrm>
            <a:off x="794084" y="2327195"/>
            <a:ext cx="53019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jsou to bicí nástroje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Jsou složené ze dvou bubnů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Člověk který hraje na </a:t>
            </a:r>
            <a:r>
              <a:rPr lang="cs-CZ" sz="4000" b="1" dirty="0" err="1">
                <a:latin typeface="Monotype Corsiva" panose="03010101010201010101" pitchFamily="66" charset="0"/>
              </a:rPr>
              <a:t>bonga</a:t>
            </a:r>
            <a:r>
              <a:rPr lang="cs-CZ" sz="4000" b="1" dirty="0">
                <a:latin typeface="Monotype Corsiva" panose="03010101010201010101" pitchFamily="66" charset="0"/>
              </a:rPr>
              <a:t> se nazývá </a:t>
            </a:r>
            <a:r>
              <a:rPr lang="cs-CZ" sz="4000" b="1" dirty="0" err="1">
                <a:latin typeface="Monotype Corsiva" panose="03010101010201010101" pitchFamily="66" charset="0"/>
              </a:rPr>
              <a:t>bongocero</a:t>
            </a:r>
            <a:endParaRPr lang="cs-CZ" sz="4000" b="1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206A93-7B57-8614-9AFC-6D8969F8ACFE}"/>
              </a:ext>
            </a:extLst>
          </p:cNvPr>
          <p:cNvSpPr txBox="1"/>
          <p:nvPr/>
        </p:nvSpPr>
        <p:spPr>
          <a:xfrm>
            <a:off x="-5209101" y="2305615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2800" b="1" i="0" dirty="0">
                <a:effectLst/>
                <a:latin typeface="Monotype Corsiva" panose="03010101010201010101" pitchFamily="66" charset="0"/>
              </a:rPr>
              <a:t>je novodobý </a:t>
            </a:r>
            <a:r>
              <a:rPr lang="cs-CZ" sz="2800" b="1" i="0" dirty="0" err="1">
                <a:effectLst/>
                <a:latin typeface="Monotype Corsiva" panose="03010101010201010101" pitchFamily="66" charset="0"/>
              </a:rPr>
              <a:t>jednoplátkový</a:t>
            </a:r>
            <a:r>
              <a:rPr lang="cs-CZ" sz="28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2800" b="1" i="0" strike="noStrike" dirty="0">
                <a:effectLst/>
                <a:latin typeface="Monotype Corsiva" panose="03010101010201010101" pitchFamily="66" charset="0"/>
              </a:rPr>
              <a:t>dechový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Monotype Corsiva" panose="03010101010201010101" pitchFamily="66" charset="0"/>
              </a:rPr>
              <a:t>Používá se </a:t>
            </a:r>
            <a:r>
              <a:rPr lang="cs-CZ" sz="2800" b="1" dirty="0" err="1">
                <a:latin typeface="Monotype Corsiva" panose="03010101010201010101" pitchFamily="66" charset="0"/>
              </a:rPr>
              <a:t>převším</a:t>
            </a:r>
            <a:r>
              <a:rPr lang="cs-CZ" sz="2800" b="1" dirty="0">
                <a:latin typeface="Monotype Corsiva" panose="03010101010201010101" pitchFamily="66" charset="0"/>
              </a:rPr>
              <a:t> v jazzu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>
                <a:latin typeface="Monotype Corsiva" panose="03010101010201010101" pitchFamily="66" charset="0"/>
              </a:rPr>
              <a:t>Původně byl saxofon vytvořen pro vojenské orchestry</a:t>
            </a:r>
            <a:endParaRPr lang="cs-CZ" b="1" dirty="0">
              <a:latin typeface="Monotype Corsiva" panose="03010101010201010101" pitchFamily="66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11BB0-CC64-B2C7-E5B7-B34699E07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72604">
            <a:off x="13065497" y="335384"/>
            <a:ext cx="3657600" cy="6096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AEECE50-0CC8-ECD5-9709-D319A72ABA1D}"/>
              </a:ext>
            </a:extLst>
          </p:cNvPr>
          <p:cNvSpPr txBox="1"/>
          <p:nvPr/>
        </p:nvSpPr>
        <p:spPr>
          <a:xfrm>
            <a:off x="794084" y="-2481475"/>
            <a:ext cx="76050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SAXOFON</a:t>
            </a:r>
          </a:p>
        </p:txBody>
      </p:sp>
    </p:spTree>
    <p:extLst>
      <p:ext uri="{BB962C8B-B14F-4D97-AF65-F5344CB8AC3E}">
        <p14:creationId xmlns:p14="http://schemas.microsoft.com/office/powerpoint/2010/main" val="295278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3A7DBAA-CE4A-80AB-7A7F-816EA1F9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67948">
            <a:off x="12225102" y="1707908"/>
            <a:ext cx="6566928" cy="41043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8D6BE0-7B3E-891B-384D-5A92785E573E}"/>
              </a:ext>
            </a:extLst>
          </p:cNvPr>
          <p:cNvSpPr txBox="1"/>
          <p:nvPr/>
        </p:nvSpPr>
        <p:spPr>
          <a:xfrm>
            <a:off x="-315004" y="-2307222"/>
            <a:ext cx="88103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BONGA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096779-BCBA-BAF8-F5E9-262A81B7AF4D}"/>
              </a:ext>
            </a:extLst>
          </p:cNvPr>
          <p:cNvSpPr txBox="1"/>
          <p:nvPr/>
        </p:nvSpPr>
        <p:spPr>
          <a:xfrm>
            <a:off x="-6176671" y="1690062"/>
            <a:ext cx="5301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jsou to bicí nástroje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Jsou složené ze dvou bubnů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Člověk který hraje na </a:t>
            </a:r>
            <a:r>
              <a:rPr lang="cs-CZ" sz="3600" b="1" dirty="0" err="1">
                <a:latin typeface="Monotype Corsiva" panose="03010101010201010101" pitchFamily="66" charset="0"/>
              </a:rPr>
              <a:t>bonga</a:t>
            </a:r>
            <a:r>
              <a:rPr lang="cs-CZ" sz="3600" b="1" dirty="0">
                <a:latin typeface="Monotype Corsiva" panose="03010101010201010101" pitchFamily="66" charset="0"/>
              </a:rPr>
              <a:t> se nazývá </a:t>
            </a:r>
            <a:r>
              <a:rPr lang="cs-CZ" sz="3600" b="1" dirty="0" err="1">
                <a:latin typeface="Monotype Corsiva" panose="03010101010201010101" pitchFamily="66" charset="0"/>
              </a:rPr>
              <a:t>bongocero</a:t>
            </a:r>
            <a:endParaRPr lang="cs-CZ" sz="3600" b="1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206A93-7B57-8614-9AFC-6D8969F8ACFE}"/>
              </a:ext>
            </a:extLst>
          </p:cNvPr>
          <p:cNvSpPr txBox="1"/>
          <p:nvPr/>
        </p:nvSpPr>
        <p:spPr>
          <a:xfrm>
            <a:off x="652624" y="2305615"/>
            <a:ext cx="7240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je novodobý </a:t>
            </a:r>
            <a:r>
              <a:rPr lang="cs-CZ" sz="4000" b="1" i="0" dirty="0" err="1">
                <a:effectLst/>
                <a:latin typeface="Monotype Corsiva" panose="03010101010201010101" pitchFamily="66" charset="0"/>
              </a:rPr>
              <a:t>jednoplátkový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strike="noStrike" dirty="0">
                <a:effectLst/>
                <a:latin typeface="Monotype Corsiva" panose="03010101010201010101" pitchFamily="66" charset="0"/>
              </a:rPr>
              <a:t>dechový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Používá se </a:t>
            </a:r>
            <a:r>
              <a:rPr lang="cs-CZ" sz="4000" b="1" dirty="0" err="1">
                <a:latin typeface="Monotype Corsiva" panose="03010101010201010101" pitchFamily="66" charset="0"/>
              </a:rPr>
              <a:t>převším</a:t>
            </a:r>
            <a:r>
              <a:rPr lang="cs-CZ" sz="4000" b="1" dirty="0">
                <a:latin typeface="Monotype Corsiva" panose="03010101010201010101" pitchFamily="66" charset="0"/>
              </a:rPr>
              <a:t> v jazzu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Původně byl saxofon vytvořen pro vojenské orchestry</a:t>
            </a:r>
            <a:endParaRPr lang="cs-CZ" sz="2800" b="1" dirty="0">
              <a:latin typeface="Monotype Corsiva" panose="03010101010201010101" pitchFamily="66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11BB0-CC64-B2C7-E5B7-B34699E07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72604">
            <a:off x="7650105" y="710356"/>
            <a:ext cx="3657600" cy="6096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AEECE50-0CC8-ECD5-9709-D319A72ABA1D}"/>
              </a:ext>
            </a:extLst>
          </p:cNvPr>
          <p:cNvSpPr txBox="1"/>
          <p:nvPr/>
        </p:nvSpPr>
        <p:spPr>
          <a:xfrm>
            <a:off x="287666" y="-91231"/>
            <a:ext cx="76050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SAXOFON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16EC6B7-2430-D9BC-D2BA-CEB80A59E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555332" y="662145"/>
            <a:ext cx="7277233" cy="596766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4E1C502-B5F2-7261-4BE6-C9A3C737A092}"/>
              </a:ext>
            </a:extLst>
          </p:cNvPr>
          <p:cNvSpPr txBox="1"/>
          <p:nvPr/>
        </p:nvSpPr>
        <p:spPr>
          <a:xfrm>
            <a:off x="-5162280" y="2894202"/>
            <a:ext cx="334477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Kytara je</a:t>
            </a:r>
            <a:r>
              <a:rPr lang="cs-CZ" sz="44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3600" b="1" i="0" u="none" strike="noStrike" dirty="0">
                <a:effectLst/>
                <a:latin typeface="Monotype Corsiva" panose="03010101010201010101" pitchFamily="66" charset="0"/>
              </a:rPr>
              <a:t>drnkací</a:t>
            </a:r>
            <a:r>
              <a:rPr lang="cs-CZ" sz="36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3600" b="1" i="0" u="none" strike="noStrike" dirty="0">
                <a:effectLst/>
                <a:latin typeface="Monotype Corsiva" panose="03010101010201010101" pitchFamily="66" charset="0"/>
              </a:rPr>
              <a:t>strunný nástroj</a:t>
            </a:r>
            <a:r>
              <a:rPr lang="cs-CZ" sz="3600" b="1" i="0" dirty="0">
                <a:effectLst/>
                <a:latin typeface="Monotype Corsiva" panose="03010101010201010101" pitchFamily="66" charset="0"/>
              </a:rPr>
              <a:t> (</a:t>
            </a:r>
            <a:r>
              <a:rPr lang="cs-CZ" sz="3600" b="1" i="0" u="none" strike="noStrike" dirty="0" err="1">
                <a:effectLst/>
                <a:latin typeface="Monotype Corsiva" panose="03010101010201010101" pitchFamily="66" charset="0"/>
              </a:rPr>
              <a:t>chordofon</a:t>
            </a:r>
            <a:r>
              <a:rPr lang="cs-CZ" sz="3600" b="1" i="0" dirty="0">
                <a:effectLst/>
                <a:latin typeface="Monotype Corsiva" panose="03010101010201010101" pitchFamily="66" charset="0"/>
              </a:rPr>
              <a:t>) s </a:t>
            </a:r>
            <a:r>
              <a:rPr lang="cs-CZ" sz="3600" b="1" i="0" u="none" strike="noStrike" dirty="0">
                <a:effectLst/>
                <a:latin typeface="Monotype Corsiva" panose="03010101010201010101" pitchFamily="66" charset="0"/>
              </a:rPr>
              <a:t>hmatníkem</a:t>
            </a:r>
            <a:endParaRPr lang="cs-CZ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3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3A7DBAA-CE4A-80AB-7A7F-816EA1F9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67948">
            <a:off x="12225102" y="1707908"/>
            <a:ext cx="6566928" cy="41043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8D6BE0-7B3E-891B-384D-5A92785E573E}"/>
              </a:ext>
            </a:extLst>
          </p:cNvPr>
          <p:cNvSpPr txBox="1"/>
          <p:nvPr/>
        </p:nvSpPr>
        <p:spPr>
          <a:xfrm>
            <a:off x="287666" y="0"/>
            <a:ext cx="88103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KYTARA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096779-BCBA-BAF8-F5E9-262A81B7AF4D}"/>
              </a:ext>
            </a:extLst>
          </p:cNvPr>
          <p:cNvSpPr txBox="1"/>
          <p:nvPr/>
        </p:nvSpPr>
        <p:spPr>
          <a:xfrm>
            <a:off x="-6176671" y="1690062"/>
            <a:ext cx="5301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jsou to bicí nástroje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Jsou složené ze dvou bubnů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Člověk který hraje na </a:t>
            </a:r>
            <a:r>
              <a:rPr lang="cs-CZ" sz="3600" b="1" dirty="0" err="1">
                <a:latin typeface="Monotype Corsiva" panose="03010101010201010101" pitchFamily="66" charset="0"/>
              </a:rPr>
              <a:t>bonga</a:t>
            </a:r>
            <a:r>
              <a:rPr lang="cs-CZ" sz="3600" b="1" dirty="0">
                <a:latin typeface="Monotype Corsiva" panose="03010101010201010101" pitchFamily="66" charset="0"/>
              </a:rPr>
              <a:t> se nazývá </a:t>
            </a:r>
            <a:r>
              <a:rPr lang="cs-CZ" sz="3600" b="1" dirty="0" err="1">
                <a:latin typeface="Monotype Corsiva" panose="03010101010201010101" pitchFamily="66" charset="0"/>
              </a:rPr>
              <a:t>bongocero</a:t>
            </a:r>
            <a:endParaRPr lang="cs-CZ" sz="3600" b="1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206A93-7B57-8614-9AFC-6D8969F8ACFE}"/>
              </a:ext>
            </a:extLst>
          </p:cNvPr>
          <p:cNvSpPr txBox="1"/>
          <p:nvPr/>
        </p:nvSpPr>
        <p:spPr>
          <a:xfrm>
            <a:off x="-7109919" y="1690062"/>
            <a:ext cx="7240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je novodobý </a:t>
            </a:r>
            <a:r>
              <a:rPr lang="cs-CZ" sz="4000" b="1" i="0" dirty="0" err="1">
                <a:effectLst/>
                <a:latin typeface="Monotype Corsiva" panose="03010101010201010101" pitchFamily="66" charset="0"/>
              </a:rPr>
              <a:t>jednoplátkový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strike="noStrike" dirty="0">
                <a:effectLst/>
                <a:latin typeface="Monotype Corsiva" panose="03010101010201010101" pitchFamily="66" charset="0"/>
              </a:rPr>
              <a:t>dechový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Používá se </a:t>
            </a:r>
            <a:r>
              <a:rPr lang="cs-CZ" sz="4000" b="1" dirty="0" err="1">
                <a:latin typeface="Monotype Corsiva" panose="03010101010201010101" pitchFamily="66" charset="0"/>
              </a:rPr>
              <a:t>převším</a:t>
            </a:r>
            <a:r>
              <a:rPr lang="cs-CZ" sz="4000" b="1" dirty="0">
                <a:latin typeface="Monotype Corsiva" panose="03010101010201010101" pitchFamily="66" charset="0"/>
              </a:rPr>
              <a:t> v jazzu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Původně byl saxofon vytvořen pro vojenské orchestry</a:t>
            </a:r>
            <a:endParaRPr lang="cs-CZ" sz="2800" b="1" dirty="0">
              <a:latin typeface="Monotype Corsiva" panose="03010101010201010101" pitchFamily="66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11BB0-CC64-B2C7-E5B7-B34699E07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72604">
            <a:off x="13679766" y="335383"/>
            <a:ext cx="3657600" cy="6096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AEECE50-0CC8-ECD5-9709-D319A72ABA1D}"/>
              </a:ext>
            </a:extLst>
          </p:cNvPr>
          <p:cNvSpPr txBox="1"/>
          <p:nvPr/>
        </p:nvSpPr>
        <p:spPr>
          <a:xfrm>
            <a:off x="287666" y="-2119736"/>
            <a:ext cx="76050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SAXOFON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16EC6B7-2430-D9BC-D2BA-CEB80A59E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647288">
            <a:off x="6073447" y="1045126"/>
            <a:ext cx="6284403" cy="515349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4E1C502-B5F2-7261-4BE6-C9A3C737A092}"/>
              </a:ext>
            </a:extLst>
          </p:cNvPr>
          <p:cNvSpPr txBox="1"/>
          <p:nvPr/>
        </p:nvSpPr>
        <p:spPr>
          <a:xfrm>
            <a:off x="634406" y="1936283"/>
            <a:ext cx="54615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Kytara je</a:t>
            </a:r>
            <a:r>
              <a:rPr lang="cs-CZ" sz="48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u="none" strike="noStrike" dirty="0">
                <a:effectLst/>
                <a:latin typeface="Monotype Corsiva" panose="03010101010201010101" pitchFamily="66" charset="0"/>
              </a:rPr>
              <a:t>drnkací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u="none" strike="noStrike" dirty="0">
                <a:effectLst/>
                <a:latin typeface="Monotype Corsiva" panose="03010101010201010101" pitchFamily="66" charset="0"/>
              </a:rPr>
              <a:t>strunný nástroj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 (</a:t>
            </a:r>
            <a:r>
              <a:rPr lang="cs-CZ" sz="4000" b="1" i="0" u="none" strike="noStrike" dirty="0" err="1">
                <a:effectLst/>
                <a:latin typeface="Monotype Corsiva" panose="03010101010201010101" pitchFamily="66" charset="0"/>
              </a:rPr>
              <a:t>chordofon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) s </a:t>
            </a:r>
            <a:r>
              <a:rPr lang="cs-CZ" sz="4000" b="1" i="0" u="none" strike="noStrike" dirty="0">
                <a:effectLst/>
                <a:latin typeface="Monotype Corsiva" panose="03010101010201010101" pitchFamily="66" charset="0"/>
              </a:rPr>
              <a:t>hmatníkem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i="0" dirty="0">
                <a:effectLst/>
                <a:latin typeface="Monotype Corsiva" panose="03010101010201010101" pitchFamily="66" charset="0"/>
              </a:rPr>
              <a:t>Tón vzniká rozechvěním struny napjaté mezi dvěma pevnými body</a:t>
            </a:r>
            <a:endParaRPr lang="cs-CZ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58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3A7DBAA-CE4A-80AB-7A7F-816EA1F9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267948">
            <a:off x="12225102" y="1707908"/>
            <a:ext cx="6566928" cy="410433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8D6BE0-7B3E-891B-384D-5A92785E573E}"/>
              </a:ext>
            </a:extLst>
          </p:cNvPr>
          <p:cNvSpPr txBox="1"/>
          <p:nvPr/>
        </p:nvSpPr>
        <p:spPr>
          <a:xfrm>
            <a:off x="287666" y="-2307223"/>
            <a:ext cx="88103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KYTARA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096779-BCBA-BAF8-F5E9-262A81B7AF4D}"/>
              </a:ext>
            </a:extLst>
          </p:cNvPr>
          <p:cNvSpPr txBox="1"/>
          <p:nvPr/>
        </p:nvSpPr>
        <p:spPr>
          <a:xfrm>
            <a:off x="-6176671" y="1690062"/>
            <a:ext cx="5301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jsou to bicí nástroje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Jsou složené ze dvou bubnů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dirty="0">
                <a:latin typeface="Monotype Corsiva" panose="03010101010201010101" pitchFamily="66" charset="0"/>
              </a:rPr>
              <a:t>Člověk který hraje na </a:t>
            </a:r>
            <a:r>
              <a:rPr lang="cs-CZ" sz="3600" b="1" dirty="0" err="1">
                <a:latin typeface="Monotype Corsiva" panose="03010101010201010101" pitchFamily="66" charset="0"/>
              </a:rPr>
              <a:t>bonga</a:t>
            </a:r>
            <a:r>
              <a:rPr lang="cs-CZ" sz="3600" b="1" dirty="0">
                <a:latin typeface="Monotype Corsiva" panose="03010101010201010101" pitchFamily="66" charset="0"/>
              </a:rPr>
              <a:t> se nazývá </a:t>
            </a:r>
            <a:r>
              <a:rPr lang="cs-CZ" sz="3600" b="1" dirty="0" err="1">
                <a:latin typeface="Monotype Corsiva" panose="03010101010201010101" pitchFamily="66" charset="0"/>
              </a:rPr>
              <a:t>bongocero</a:t>
            </a:r>
            <a:endParaRPr lang="cs-CZ" sz="3600" b="1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206A93-7B57-8614-9AFC-6D8969F8ACFE}"/>
              </a:ext>
            </a:extLst>
          </p:cNvPr>
          <p:cNvSpPr txBox="1"/>
          <p:nvPr/>
        </p:nvSpPr>
        <p:spPr>
          <a:xfrm>
            <a:off x="-7109919" y="1690062"/>
            <a:ext cx="7240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je novodobý </a:t>
            </a:r>
            <a:r>
              <a:rPr lang="cs-CZ" sz="4000" b="1" i="0" dirty="0" err="1">
                <a:effectLst/>
                <a:latin typeface="Monotype Corsiva" panose="03010101010201010101" pitchFamily="66" charset="0"/>
              </a:rPr>
              <a:t>jednoplátkový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strike="noStrike" dirty="0">
                <a:effectLst/>
                <a:latin typeface="Monotype Corsiva" panose="03010101010201010101" pitchFamily="66" charset="0"/>
              </a:rPr>
              <a:t>dechový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Používá se </a:t>
            </a:r>
            <a:r>
              <a:rPr lang="cs-CZ" sz="4000" b="1" dirty="0" err="1">
                <a:latin typeface="Monotype Corsiva" panose="03010101010201010101" pitchFamily="66" charset="0"/>
              </a:rPr>
              <a:t>převším</a:t>
            </a:r>
            <a:r>
              <a:rPr lang="cs-CZ" sz="4000" b="1" dirty="0">
                <a:latin typeface="Monotype Corsiva" panose="03010101010201010101" pitchFamily="66" charset="0"/>
              </a:rPr>
              <a:t> v jazzu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Původně byl saxofon vytvořen pro vojenské orchestry</a:t>
            </a:r>
            <a:endParaRPr lang="cs-CZ" sz="2800" b="1" dirty="0">
              <a:latin typeface="Monotype Corsiva" panose="03010101010201010101" pitchFamily="66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11BB0-CC64-B2C7-E5B7-B34699E07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472604">
            <a:off x="13679766" y="335383"/>
            <a:ext cx="3657600" cy="6096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AEECE50-0CC8-ECD5-9709-D319A72ABA1D}"/>
              </a:ext>
            </a:extLst>
          </p:cNvPr>
          <p:cNvSpPr txBox="1"/>
          <p:nvPr/>
        </p:nvSpPr>
        <p:spPr>
          <a:xfrm>
            <a:off x="287666" y="-2119736"/>
            <a:ext cx="76050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SAXOFON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16EC6B7-2430-D9BC-D2BA-CEB80A59E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647288">
            <a:off x="12291159" y="1183323"/>
            <a:ext cx="6284403" cy="515349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4E1C502-B5F2-7261-4BE6-C9A3C737A092}"/>
              </a:ext>
            </a:extLst>
          </p:cNvPr>
          <p:cNvSpPr txBox="1"/>
          <p:nvPr/>
        </p:nvSpPr>
        <p:spPr>
          <a:xfrm>
            <a:off x="-5461594" y="1898023"/>
            <a:ext cx="54615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4000" b="1" dirty="0">
                <a:latin typeface="Monotype Corsiva" panose="03010101010201010101" pitchFamily="66" charset="0"/>
              </a:rPr>
              <a:t>Kytara je</a:t>
            </a:r>
            <a:r>
              <a:rPr lang="cs-CZ" sz="48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u="none" strike="noStrike" dirty="0">
                <a:effectLst/>
                <a:latin typeface="Monotype Corsiva" panose="03010101010201010101" pitchFamily="66" charset="0"/>
              </a:rPr>
              <a:t>drnkací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 </a:t>
            </a:r>
            <a:r>
              <a:rPr lang="cs-CZ" sz="4000" b="1" i="0" u="none" strike="noStrike" dirty="0">
                <a:effectLst/>
                <a:latin typeface="Monotype Corsiva" panose="03010101010201010101" pitchFamily="66" charset="0"/>
              </a:rPr>
              <a:t>strunný nástroj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 (</a:t>
            </a:r>
            <a:r>
              <a:rPr lang="cs-CZ" sz="4000" b="1" i="0" u="none" strike="noStrike" dirty="0" err="1">
                <a:effectLst/>
                <a:latin typeface="Monotype Corsiva" panose="03010101010201010101" pitchFamily="66" charset="0"/>
              </a:rPr>
              <a:t>chordofon</a:t>
            </a:r>
            <a:r>
              <a:rPr lang="cs-CZ" sz="4000" b="1" i="0" dirty="0">
                <a:effectLst/>
                <a:latin typeface="Monotype Corsiva" panose="03010101010201010101" pitchFamily="66" charset="0"/>
              </a:rPr>
              <a:t>) s </a:t>
            </a:r>
            <a:r>
              <a:rPr lang="cs-CZ" sz="4000" b="1" i="0" u="none" strike="noStrike" dirty="0">
                <a:effectLst/>
                <a:latin typeface="Monotype Corsiva" panose="03010101010201010101" pitchFamily="66" charset="0"/>
              </a:rPr>
              <a:t>hmatníkem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600" b="1" i="0" dirty="0">
                <a:effectLst/>
                <a:latin typeface="Monotype Corsiva" panose="03010101010201010101" pitchFamily="66" charset="0"/>
              </a:rPr>
              <a:t>Tón vzniká rozechvěním struny napjaté mezi dvěma pevnými body</a:t>
            </a:r>
            <a:endParaRPr lang="cs-CZ" sz="3600" b="1" dirty="0">
              <a:latin typeface="Monotype Corsiva" panose="03010101010201010101" pitchFamily="66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DB8AC2-B3CC-A002-08EB-59FA6BD3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25BE98C6-48DE-77DC-0937-21ABFCD2F8B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7100" b="1" dirty="0"/>
              <a:t>DĚKUJI ZA POZORNOST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BC314FD5-1752-020B-B2DA-F7C8E406F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785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</TotalTime>
  <Words>203</Words>
  <Application>Microsoft Office PowerPoint</Application>
  <PresentationFormat>Širokoúhlá obrazovka</PresentationFormat>
  <Paragraphs>49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Monotype Corsiva</vt:lpstr>
      <vt:lpstr>Wingdings 3</vt:lpstr>
      <vt:lpstr>Ion</vt:lpstr>
      <vt:lpstr>HUDEBNÍ NÁSTROJE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HUDEBNÍ NÁSTROJE</dc:title>
  <dc:creator>Hříbková Natálie</dc:creator>
  <cp:lastModifiedBy>Hříbková Natálie</cp:lastModifiedBy>
  <cp:revision>1</cp:revision>
  <dcterms:created xsi:type="dcterms:W3CDTF">2023-10-12T07:51:13Z</dcterms:created>
  <dcterms:modified xsi:type="dcterms:W3CDTF">2023-10-12T08:30:25Z</dcterms:modified>
</cp:coreProperties>
</file>