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66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77" autoAdjust="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B407B-0DB0-2AFE-2F39-AE143E461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78E90A-B066-8301-F6AC-141E667F5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2A50A-29F8-4F88-DE4A-1F11F7B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36390B-FC10-09E7-0785-DCDB7C0F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6D5B62-19E7-CFBA-6A10-0601A0FC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8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B7CD9-E5A1-39F5-6B87-E39815B7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293A83-F6EA-A1C0-5CD7-2A8DEB6ED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9FB02C-8C0F-9236-F0C5-AF0935A0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E383F-7936-0CFF-8BAB-96AFA8BC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0A294-1EC3-2737-A8F3-C6A9997D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95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C06465-AFF1-6C5D-E608-8A268640C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22E25A-6A94-E653-8312-89C3BB0D6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3BB2FE-AE75-40C5-791B-ED42009A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515AB9-56A9-C2C8-30C4-6673AECC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136C2-BB5E-C384-596F-8D058C04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73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791CD-11DD-0C3F-3288-511B5243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6F4C00-3C14-4913-06A9-C357415F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01EB30-1D85-276D-F8E2-FFF29C39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44BE1A-DA1B-93F5-C725-FC39FB54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CC6058-9896-1B51-C1D3-BBFD913A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33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F89B4-4E10-B63B-3884-D5403132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F114E5-7090-5BDA-B553-515D4536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0372CC-18E7-E403-E660-BC6967DA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1D8AC-BC78-9DA6-62A0-263F9EA4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3D5BCB-63D6-D356-C94B-D118175E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4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08D0B-E700-38C1-3577-EE2CA930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CDC36-21BD-FDE8-F97F-2450280FE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9ECA1C-4265-342F-C46C-03B6AAB33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2FE15A-26E1-20AA-C114-4C8FDF1E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37E065-899D-EA69-FF3A-B6BF2D42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66EACD-C768-3A85-F91D-C291F2CC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0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BC4DC-EDA9-C781-22E2-25D6D913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5AB059-DF58-C251-CE26-0D6F0296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42AB4D-6D93-A5F8-EC7E-6333549E0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830F8B-B1C6-053E-4B5E-772383E7B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7FF488-B386-A5B8-D342-926D884A6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2F820A-93DB-BD9B-F38A-855832BB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683FB6-197E-BE99-04CC-994BD726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02E753-3EAF-1BD1-14FD-B42A65D7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DA0C5-61D1-94EE-81DE-F4EB7442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DEAD20-50AD-A6AB-9510-96684BC7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419CC5-968A-61E0-9C7A-6601BF54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9E1782-173D-4CAC-15E4-0EE6C16C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57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7B8CC6-0EF8-4ADC-A840-A47DABF0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A7EC9-9291-7E8B-EAB0-A89B7A26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7A807E-0183-B2AE-AFC0-F73455EB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0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0714E-4031-B89C-E57B-B3352296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140A9-72E9-5B48-700A-DAD1B44E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266DC4-2E93-A9A0-260D-EE7D09D90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A3369B-9538-AD04-2F29-2FCCC618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3A9D82-950C-365B-63FB-D55FA4C7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225AEB-E8A0-D2F5-2C4A-3BAFA5AF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2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B63E5-1FC5-B622-7AAD-A0F2D2D8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B230E0-AB37-2A23-F03D-28475668A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BF456A-73F1-568B-741D-FCB030BA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67261D-B672-1466-3BE4-FEF0D34B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D46091-BD31-2492-EBBA-80C6B441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00E07E-23FD-1924-D056-645AF40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77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CC3957-126B-751D-7965-EFF4CD57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83EB00-1D6F-2B7B-D31E-119BDAFA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D0723C-9488-FADE-574B-F8FBE19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75F8-5B83-4768-9C42-63F7F3D8C56D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9BB22-FD11-DC7A-50F9-14C62284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FDD0A-788F-49B5-AD16-596E387C0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E5E2-9DCC-4B3B-829C-7EC641547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7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8.gif"/><Relationship Id="rId2" Type="http://schemas.openxmlformats.org/officeDocument/2006/relationships/image" Target="../media/image9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9.wdp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0793073-B5DB-5125-6396-C6B72A12D7F1}"/>
              </a:ext>
            </a:extLst>
          </p:cNvPr>
          <p:cNvGrpSpPr/>
          <p:nvPr/>
        </p:nvGrpSpPr>
        <p:grpSpPr>
          <a:xfrm>
            <a:off x="-3275020" y="-2724150"/>
            <a:ext cx="18754162" cy="12306300"/>
            <a:chOff x="-3275020" y="-2724150"/>
            <a:chExt cx="18754162" cy="12306300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12F931E-7623-5C5F-642F-5A5BF6A194CF}"/>
                </a:ext>
              </a:extLst>
            </p:cNvPr>
            <p:cNvGrpSpPr/>
            <p:nvPr/>
          </p:nvGrpSpPr>
          <p:grpSpPr>
            <a:xfrm>
              <a:off x="-3275020" y="-2480316"/>
              <a:ext cx="18754162" cy="11900582"/>
              <a:chOff x="-3275020" y="-2480316"/>
              <a:chExt cx="18754162" cy="11900582"/>
            </a:xfrm>
          </p:grpSpPr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8219C148-05BF-6991-0D21-61378AF4B4BA}"/>
                  </a:ext>
                </a:extLst>
              </p:cNvPr>
              <p:cNvSpPr/>
              <p:nvPr/>
            </p:nvSpPr>
            <p:spPr>
              <a:xfrm rot="19836090">
                <a:off x="188616" y="3255467"/>
                <a:ext cx="15290526" cy="616479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BFBA49A3-78F5-3657-C74C-659558DB12D2}"/>
                  </a:ext>
                </a:extLst>
              </p:cNvPr>
              <p:cNvSpPr/>
              <p:nvPr/>
            </p:nvSpPr>
            <p:spPr>
              <a:xfrm rot="19836090">
                <a:off x="-3275020" y="-2480316"/>
                <a:ext cx="15290526" cy="6164799"/>
              </a:xfrm>
              <a:prstGeom prst="rect">
                <a:avLst/>
              </a:prstGeom>
              <a:solidFill>
                <a:srgbClr val="00AB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28C6347-5A7E-BE5F-0BBD-20DCEDFECF85}"/>
                </a:ext>
              </a:extLst>
            </p:cNvPr>
            <p:cNvGrpSpPr/>
            <p:nvPr/>
          </p:nvGrpSpPr>
          <p:grpSpPr>
            <a:xfrm>
              <a:off x="-2724150" y="-2724150"/>
              <a:ext cx="17640300" cy="12306300"/>
              <a:chOff x="-2724150" y="-2724150"/>
              <a:chExt cx="17640300" cy="12306300"/>
            </a:xfrm>
          </p:grpSpPr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C36E973E-4A42-D80C-5DAF-7AB6BB970536}"/>
                  </a:ext>
                </a:extLst>
              </p:cNvPr>
              <p:cNvSpPr/>
              <p:nvPr/>
            </p:nvSpPr>
            <p:spPr>
              <a:xfrm>
                <a:off x="0" y="-272415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7A426918-AD14-C06A-F20F-C36ABD223516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9DCFC8D8-EF2F-B33D-05B3-58A4CDEEE1B2}"/>
                  </a:ext>
                </a:extLst>
              </p:cNvPr>
              <p:cNvSpPr/>
              <p:nvPr/>
            </p:nvSpPr>
            <p:spPr>
              <a:xfrm rot="5400000">
                <a:off x="74009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7CA2E7D1-1806-D7B8-E365-C6E6BF6D6F2C}"/>
                  </a:ext>
                </a:extLst>
              </p:cNvPr>
              <p:cNvSpPr/>
              <p:nvPr/>
            </p:nvSpPr>
            <p:spPr>
              <a:xfrm rot="5400000">
                <a:off x="-75152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07DEBA-35B5-92B9-9622-18E41E081CC1}"/>
              </a:ext>
            </a:extLst>
          </p:cNvPr>
          <p:cNvSpPr txBox="1"/>
          <p:nvPr/>
        </p:nvSpPr>
        <p:spPr>
          <a:xfrm>
            <a:off x="1367118" y="2459504"/>
            <a:ext cx="94577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RECYKLACE</a:t>
            </a:r>
          </a:p>
          <a:p>
            <a:pPr algn="ctr"/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RECYKLAČNÍ ZPRAVODAJ</a:t>
            </a:r>
          </a:p>
        </p:txBody>
      </p:sp>
      <p:pic>
        <p:nvPicPr>
          <p:cNvPr id="5122" name="Picture 2" descr="Recyklace – Wikipedie">
            <a:extLst>
              <a:ext uri="{FF2B5EF4-FFF2-40B4-BE49-F238E27FC236}">
                <a16:creationId xmlns:a16="http://schemas.microsoft.com/office/drawing/2014/main" id="{44FA97E8-3B8A-4C73-EE44-2845FB7D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5" b="97248" l="5628" r="97403">
                        <a14:foregroundMark x1="12987" y1="57339" x2="19481" y2="58257"/>
                        <a14:foregroundMark x1="7359" y1="44037" x2="5628" y2="52294"/>
                        <a14:foregroundMark x1="24675" y1="24771" x2="38095" y2="17890"/>
                        <a14:foregroundMark x1="32900" y1="5963" x2="32900" y2="5963"/>
                        <a14:foregroundMark x1="52381" y1="5505" x2="72294" y2="23394"/>
                        <a14:foregroundMark x1="78788" y1="43578" x2="83117" y2="55505"/>
                        <a14:foregroundMark x1="91342" y1="48624" x2="97403" y2="53670"/>
                        <a14:foregroundMark x1="82684" y1="75688" x2="56277" y2="87156"/>
                        <a14:foregroundMark x1="61472" y1="85780" x2="60606" y2="97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" y="109463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cyklace – Wikipedie">
            <a:extLst>
              <a:ext uri="{FF2B5EF4-FFF2-40B4-BE49-F238E27FC236}">
                <a16:creationId xmlns:a16="http://schemas.microsoft.com/office/drawing/2014/main" id="{10EC4804-DC1B-327E-87D6-A8A53BB8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5" b="97248" l="5628" r="97403">
                        <a14:foregroundMark x1="12987" y1="57339" x2="19481" y2="58257"/>
                        <a14:foregroundMark x1="7359" y1="44037" x2="5628" y2="52294"/>
                        <a14:foregroundMark x1="24675" y1="24771" x2="38095" y2="17890"/>
                        <a14:foregroundMark x1="32900" y1="5963" x2="32900" y2="5963"/>
                        <a14:foregroundMark x1="52381" y1="5505" x2="72294" y2="23394"/>
                        <a14:foregroundMark x1="78788" y1="43578" x2="83117" y2="55505"/>
                        <a14:foregroundMark x1="91342" y1="48624" x2="97403" y2="53670"/>
                        <a14:foregroundMark x1="82684" y1="75688" x2="56277" y2="87156"/>
                        <a14:foregroundMark x1="61472" y1="85780" x2="60606" y2="97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9361">
            <a:off x="9830472" y="4766547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D06628F1-1C38-997B-7EEB-9E0AF920409D}"/>
              </a:ext>
            </a:extLst>
          </p:cNvPr>
          <p:cNvSpPr txBox="1"/>
          <p:nvPr/>
        </p:nvSpPr>
        <p:spPr>
          <a:xfrm rot="19634147">
            <a:off x="11385870" y="109463"/>
            <a:ext cx="982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chemeClr val="bg1">
                    <a:lumMod val="85000"/>
                  </a:schemeClr>
                </a:solidFill>
              </a:rPr>
              <a:t>[já jsem někdo]</a:t>
            </a:r>
          </a:p>
        </p:txBody>
      </p:sp>
    </p:spTree>
    <p:extLst>
      <p:ext uri="{BB962C8B-B14F-4D97-AF65-F5344CB8AC3E}">
        <p14:creationId xmlns:p14="http://schemas.microsoft.com/office/powerpoint/2010/main" val="264834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5B403-C360-D4C9-E8C4-405E6821F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5718934-4C04-1188-DCF1-AB9A8BB0C17B}"/>
              </a:ext>
            </a:extLst>
          </p:cNvPr>
          <p:cNvGrpSpPr/>
          <p:nvPr/>
        </p:nvGrpSpPr>
        <p:grpSpPr>
          <a:xfrm>
            <a:off x="-3275020" y="-2724150"/>
            <a:ext cx="18754162" cy="12306300"/>
            <a:chOff x="-3275020" y="-2724150"/>
            <a:chExt cx="18754162" cy="12306300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8AAA41F-A094-6DBC-662B-1F9563A7A960}"/>
                </a:ext>
              </a:extLst>
            </p:cNvPr>
            <p:cNvGrpSpPr/>
            <p:nvPr/>
          </p:nvGrpSpPr>
          <p:grpSpPr>
            <a:xfrm>
              <a:off x="-3275020" y="-2480316"/>
              <a:ext cx="18754162" cy="11900582"/>
              <a:chOff x="-3275020" y="-2480316"/>
              <a:chExt cx="18754162" cy="11900582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4C29BC48-CE4F-3DE1-C606-0669C30972B2}"/>
                  </a:ext>
                </a:extLst>
              </p:cNvPr>
              <p:cNvSpPr/>
              <p:nvPr/>
            </p:nvSpPr>
            <p:spPr>
              <a:xfrm rot="19836090">
                <a:off x="188616" y="3255467"/>
                <a:ext cx="15290526" cy="616479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7A79E638-EC01-0A97-0440-D0367B756550}"/>
                  </a:ext>
                </a:extLst>
              </p:cNvPr>
              <p:cNvSpPr/>
              <p:nvPr/>
            </p:nvSpPr>
            <p:spPr>
              <a:xfrm rot="19836090">
                <a:off x="-3275020" y="-2480316"/>
                <a:ext cx="15290526" cy="6164799"/>
              </a:xfrm>
              <a:prstGeom prst="rect">
                <a:avLst/>
              </a:prstGeom>
              <a:solidFill>
                <a:srgbClr val="00AB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E1D31571-696A-2C09-71EE-43DFD7FBE320}"/>
                </a:ext>
              </a:extLst>
            </p:cNvPr>
            <p:cNvGrpSpPr/>
            <p:nvPr/>
          </p:nvGrpSpPr>
          <p:grpSpPr>
            <a:xfrm>
              <a:off x="-2724150" y="-2724150"/>
              <a:ext cx="17640300" cy="12306300"/>
              <a:chOff x="-2724150" y="-2724150"/>
              <a:chExt cx="17640300" cy="12306300"/>
            </a:xfrm>
          </p:grpSpPr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597A392F-F08C-3DE0-95DF-3BA4A6EB9501}"/>
                  </a:ext>
                </a:extLst>
              </p:cNvPr>
              <p:cNvSpPr/>
              <p:nvPr/>
            </p:nvSpPr>
            <p:spPr>
              <a:xfrm>
                <a:off x="0" y="-272415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4763BE5C-D86F-5B20-17DC-6895F7383B62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7210A016-BAA3-2AE7-6B35-89B0CF741D64}"/>
                  </a:ext>
                </a:extLst>
              </p:cNvPr>
              <p:cNvSpPr/>
              <p:nvPr/>
            </p:nvSpPr>
            <p:spPr>
              <a:xfrm rot="5400000">
                <a:off x="74009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BE77192F-9B97-5637-F948-EC804D31E997}"/>
                  </a:ext>
                </a:extLst>
              </p:cNvPr>
              <p:cNvSpPr/>
              <p:nvPr/>
            </p:nvSpPr>
            <p:spPr>
              <a:xfrm rot="5400000">
                <a:off x="-75152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900ECC-322A-6363-C577-6C2A871670BD}"/>
              </a:ext>
            </a:extLst>
          </p:cNvPr>
          <p:cNvSpPr txBox="1"/>
          <p:nvPr/>
        </p:nvSpPr>
        <p:spPr>
          <a:xfrm>
            <a:off x="349623" y="230268"/>
            <a:ext cx="4661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PROČ</a:t>
            </a:r>
          </a:p>
          <a:p>
            <a:pPr algn="ctr"/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RECYKLOVAT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18C870-6BDC-50E0-6303-878C7E0D42DB}"/>
              </a:ext>
            </a:extLst>
          </p:cNvPr>
          <p:cNvSpPr txBox="1"/>
          <p:nvPr/>
        </p:nvSpPr>
        <p:spPr>
          <a:xfrm>
            <a:off x="349623" y="2169260"/>
            <a:ext cx="857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cs-CZ" alt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Šetříme přírodní zdroje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F4C320-F6B5-6BA6-8EC2-CF1E6DA1E1CC}"/>
              </a:ext>
            </a:extLst>
          </p:cNvPr>
          <p:cNvSpPr txBox="1"/>
          <p:nvPr/>
        </p:nvSpPr>
        <p:spPr>
          <a:xfrm>
            <a:off x="349623" y="2792540"/>
            <a:ext cx="842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cs-CZ" alt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Snižujeme množství odpadu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5B8C1BB-0DEF-D8D1-16E8-C515D2E9C77C}"/>
              </a:ext>
            </a:extLst>
          </p:cNvPr>
          <p:cNvSpPr txBox="1"/>
          <p:nvPr/>
        </p:nvSpPr>
        <p:spPr>
          <a:xfrm>
            <a:off x="349623" y="3415820"/>
            <a:ext cx="394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cs-CZ" alt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Šetříme energii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793BE87-E48A-CF4E-B555-1FD158FE0152}"/>
              </a:ext>
            </a:extLst>
          </p:cNvPr>
          <p:cNvSpPr txBox="1"/>
          <p:nvPr/>
        </p:nvSpPr>
        <p:spPr>
          <a:xfrm>
            <a:off x="349623" y="4039100"/>
            <a:ext cx="6485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Chráníme životní prostředí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4FF453-6838-7742-0903-01BFFD91852F}"/>
              </a:ext>
            </a:extLst>
          </p:cNvPr>
          <p:cNvSpPr txBox="1"/>
          <p:nvPr/>
        </p:nvSpPr>
        <p:spPr>
          <a:xfrm>
            <a:off x="349623" y="4662380"/>
            <a:ext cx="8794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Pomáháme budoucím generacím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Earth globe happy for preservation nature Vector Image">
            <a:extLst>
              <a:ext uri="{FF2B5EF4-FFF2-40B4-BE49-F238E27FC236}">
                <a16:creationId xmlns:a16="http://schemas.microsoft.com/office/drawing/2014/main" id="{8026398B-7B7A-84A6-9B10-A0F461B2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89700" l="9722" r="91204">
                        <a14:foregroundMark x1="15095" y1="52733" x2="15278" y2="51502"/>
                        <a14:foregroundMark x1="13426" y1="63948" x2="13622" y2="62632"/>
                        <a14:foregroundMark x1="15278" y1="51502" x2="15278" y2="51502"/>
                        <a14:foregroundMark x1="18660" y1="71926" x2="15750" y2="72543"/>
                        <a14:foregroundMark x1="14815" y1="66953" x2="10185" y2="70815"/>
                        <a14:foregroundMark x1="74074" y1="64807" x2="84259" y2="70386"/>
                        <a14:foregroundMark x1="84722" y1="66094" x2="85439" y2="66870"/>
                        <a14:foregroundMark x1="81944" y1="63090" x2="84256" y2="65591"/>
                        <a14:foregroundMark x1="81944" y1="59227" x2="86111" y2="63090"/>
                        <a14:foregroundMark x1="85648" y1="59227" x2="89494" y2="63090"/>
                        <a14:foregroundMark x1="79630" y1="48927" x2="82870" y2="45064"/>
                        <a14:foregroundMark x1="66204" y1="17597" x2="79167" y2="32189"/>
                        <a14:backgroundMark x1="16667" y1="55794" x2="16667" y2="55794"/>
                        <a14:backgroundMark x1="14815" y1="57511" x2="14815" y2="57511"/>
                        <a14:backgroundMark x1="13889" y1="57082" x2="11111" y2="61373"/>
                        <a14:backgroundMark x1="15278" y1="56652" x2="13889" y2="57511"/>
                        <a14:backgroundMark x1="12500" y1="54077" x2="14815" y2="57511"/>
                        <a14:backgroundMark x1="27778" y1="69957" x2="21296" y2="74249"/>
                        <a14:backgroundMark x1="7407" y1="73391" x2="10648" y2="79399"/>
                        <a14:backgroundMark x1="10648" y1="79828" x2="10648" y2="79828"/>
                        <a14:backgroundMark x1="90741" y1="64378" x2="93056" y2="68240"/>
                        <a14:backgroundMark x1="93056" y1="68670" x2="93056" y2="68670"/>
                        <a14:backgroundMark x1="92130" y1="63090" x2="92130" y2="6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46" y="3142871"/>
            <a:ext cx="2541494" cy="274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8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79A50-0161-B0AA-F521-6FEB2BA6E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1D7072A-CAE7-013D-4DFA-F1EFD5EA578D}"/>
              </a:ext>
            </a:extLst>
          </p:cNvPr>
          <p:cNvGrpSpPr/>
          <p:nvPr/>
        </p:nvGrpSpPr>
        <p:grpSpPr>
          <a:xfrm>
            <a:off x="-3281081" y="-2724150"/>
            <a:ext cx="18754162" cy="12306300"/>
            <a:chOff x="-3275020" y="-2724150"/>
            <a:chExt cx="18754162" cy="12306300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0073324-9F66-FA1C-012E-86FEAD5F0711}"/>
                </a:ext>
              </a:extLst>
            </p:cNvPr>
            <p:cNvGrpSpPr/>
            <p:nvPr/>
          </p:nvGrpSpPr>
          <p:grpSpPr>
            <a:xfrm>
              <a:off x="-3275020" y="-2480316"/>
              <a:ext cx="18754162" cy="11900582"/>
              <a:chOff x="-3275020" y="-2480316"/>
              <a:chExt cx="18754162" cy="11900582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219739F4-F084-2BBD-AD35-702BECA1BB2D}"/>
                  </a:ext>
                </a:extLst>
              </p:cNvPr>
              <p:cNvSpPr/>
              <p:nvPr/>
            </p:nvSpPr>
            <p:spPr>
              <a:xfrm rot="19836090">
                <a:off x="188616" y="3255467"/>
                <a:ext cx="15290526" cy="616479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9BD4EC7F-8933-CB8E-DC1F-993F5607AC0D}"/>
                  </a:ext>
                </a:extLst>
              </p:cNvPr>
              <p:cNvSpPr/>
              <p:nvPr/>
            </p:nvSpPr>
            <p:spPr>
              <a:xfrm rot="19836090">
                <a:off x="-3275020" y="-2480316"/>
                <a:ext cx="15290526" cy="6164799"/>
              </a:xfrm>
              <a:prstGeom prst="rect">
                <a:avLst/>
              </a:prstGeom>
              <a:solidFill>
                <a:srgbClr val="00AB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6D084075-DC3A-B1D7-D466-74245081B8B8}"/>
                </a:ext>
              </a:extLst>
            </p:cNvPr>
            <p:cNvGrpSpPr/>
            <p:nvPr/>
          </p:nvGrpSpPr>
          <p:grpSpPr>
            <a:xfrm>
              <a:off x="-2724150" y="-2724150"/>
              <a:ext cx="17640300" cy="12306300"/>
              <a:chOff x="-2724150" y="-2724150"/>
              <a:chExt cx="17640300" cy="12306300"/>
            </a:xfrm>
          </p:grpSpPr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8D534A2A-9D2A-50DC-5A53-3132839731DA}"/>
                  </a:ext>
                </a:extLst>
              </p:cNvPr>
              <p:cNvSpPr/>
              <p:nvPr/>
            </p:nvSpPr>
            <p:spPr>
              <a:xfrm>
                <a:off x="0" y="-272415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519F820-ADFC-758A-30D0-89E1B9A77C24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324A19EF-80CF-CA1F-6104-4D37D77FE5E3}"/>
                  </a:ext>
                </a:extLst>
              </p:cNvPr>
              <p:cNvSpPr/>
              <p:nvPr/>
            </p:nvSpPr>
            <p:spPr>
              <a:xfrm rot="5400000">
                <a:off x="74009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81059769-7587-2215-4BD9-BABCC123FBAC}"/>
                  </a:ext>
                </a:extLst>
              </p:cNvPr>
              <p:cNvSpPr/>
              <p:nvPr/>
            </p:nvSpPr>
            <p:spPr>
              <a:xfrm rot="5400000">
                <a:off x="-75152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B74BE197-74AC-D490-103D-804F133CE205}"/>
              </a:ext>
            </a:extLst>
          </p:cNvPr>
          <p:cNvSpPr txBox="1"/>
          <p:nvPr/>
        </p:nvSpPr>
        <p:spPr>
          <a:xfrm>
            <a:off x="342885" y="0"/>
            <a:ext cx="4365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JAK</a:t>
            </a:r>
          </a:p>
          <a:p>
            <a:pPr algn="ctr"/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RECYKLOVAT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100B1C-C564-1326-1FFD-FAA64B1FEC19}"/>
              </a:ext>
            </a:extLst>
          </p:cNvPr>
          <p:cNvSpPr txBox="1"/>
          <p:nvPr/>
        </p:nvSpPr>
        <p:spPr>
          <a:xfrm>
            <a:off x="499337" y="1938992"/>
            <a:ext cx="659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Třídit odpad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250A1F-1450-2726-591E-ABD44D54A4F8}"/>
              </a:ext>
            </a:extLst>
          </p:cNvPr>
          <p:cNvSpPr txBox="1"/>
          <p:nvPr/>
        </p:nvSpPr>
        <p:spPr>
          <a:xfrm>
            <a:off x="499337" y="2561965"/>
            <a:ext cx="659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Očistit odpad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F21C37-7E4C-4B69-DB5D-1EFCE26FB417}"/>
              </a:ext>
            </a:extLst>
          </p:cNvPr>
          <p:cNvSpPr txBox="1"/>
          <p:nvPr/>
        </p:nvSpPr>
        <p:spPr>
          <a:xfrm>
            <a:off x="499337" y="3184938"/>
            <a:ext cx="659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Používat správné kontejnery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3525862-72ED-602C-854F-13B567D77318}"/>
              </a:ext>
            </a:extLst>
          </p:cNvPr>
          <p:cNvSpPr txBox="1"/>
          <p:nvPr/>
        </p:nvSpPr>
        <p:spPr>
          <a:xfrm>
            <a:off x="499337" y="3807911"/>
            <a:ext cx="659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Nepoužívat jednorázové věci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5E0F1D7-116E-509C-0532-BB8F36743FEB}"/>
              </a:ext>
            </a:extLst>
          </p:cNvPr>
          <p:cNvSpPr txBox="1"/>
          <p:nvPr/>
        </p:nvSpPr>
        <p:spPr>
          <a:xfrm>
            <a:off x="499337" y="4430884"/>
            <a:ext cx="6593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Informovat se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D736FDF-DAE8-7CAB-1E64-678A24E5FA00}"/>
              </a:ext>
            </a:extLst>
          </p:cNvPr>
          <p:cNvSpPr txBox="1"/>
          <p:nvPr/>
        </p:nvSpPr>
        <p:spPr>
          <a:xfrm rot="19810893">
            <a:off x="10550600" y="602083"/>
            <a:ext cx="982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chemeClr val="bg1">
                    <a:lumMod val="85000"/>
                  </a:schemeClr>
                </a:solidFill>
              </a:rPr>
              <a:t>{</a:t>
            </a:r>
            <a:r>
              <a:rPr lang="cs-CZ" sz="800" dirty="0" err="1">
                <a:solidFill>
                  <a:schemeClr val="bg1">
                    <a:lumMod val="85000"/>
                  </a:schemeClr>
                </a:solidFill>
              </a:rPr>
              <a:t>barach</a:t>
            </a:r>
            <a:r>
              <a:rPr lang="cs-CZ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bg1">
                    <a:lumMod val="85000"/>
                  </a:schemeClr>
                </a:solidFill>
              </a:rPr>
              <a:t>obama</a:t>
            </a:r>
            <a:r>
              <a:rPr lang="cs-CZ" sz="800" dirty="0">
                <a:solidFill>
                  <a:schemeClr val="bg1">
                    <a:lumMod val="85000"/>
                  </a:schemeClr>
                </a:solidFill>
              </a:rPr>
              <a:t>} </a:t>
            </a:r>
          </a:p>
        </p:txBody>
      </p:sp>
      <p:pic>
        <p:nvPicPr>
          <p:cNvPr id="23" name="Picture 24" descr="Plastová popelnice na tříděný odpad 120 litrů, červená | B2B Partner">
            <a:extLst>
              <a:ext uri="{FF2B5EF4-FFF2-40B4-BE49-F238E27FC236}">
                <a16:creationId xmlns:a16="http://schemas.microsoft.com/office/drawing/2014/main" id="{F8CF8798-ABDE-A45E-9017-B48CB06B3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222" y1="88000" x2="47556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74">
            <a:off x="6822160" y="3543355"/>
            <a:ext cx="3099373" cy="30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Plastová popelnice 120 litrů, hnědá | B2B Partner">
            <a:extLst>
              <a:ext uri="{FF2B5EF4-FFF2-40B4-BE49-F238E27FC236}">
                <a16:creationId xmlns:a16="http://schemas.microsoft.com/office/drawing/2014/main" id="{BD43F102-48C8-88FE-A5DE-3B11ED0D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075">
            <a:off x="9209488" y="2406579"/>
            <a:ext cx="2858318" cy="28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78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0757D-C8E6-1CC4-8603-7AAA105AE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8D4D8FC-593E-68A6-C501-7F245127A000}"/>
              </a:ext>
            </a:extLst>
          </p:cNvPr>
          <p:cNvGrpSpPr/>
          <p:nvPr/>
        </p:nvGrpSpPr>
        <p:grpSpPr>
          <a:xfrm>
            <a:off x="-3275020" y="-2724150"/>
            <a:ext cx="18754162" cy="12306300"/>
            <a:chOff x="-3275020" y="-2724150"/>
            <a:chExt cx="18754162" cy="12306300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B700AC7-5F09-65C2-939A-D265468216A2}"/>
                </a:ext>
              </a:extLst>
            </p:cNvPr>
            <p:cNvGrpSpPr/>
            <p:nvPr/>
          </p:nvGrpSpPr>
          <p:grpSpPr>
            <a:xfrm>
              <a:off x="-3275020" y="-2480316"/>
              <a:ext cx="18754162" cy="11900582"/>
              <a:chOff x="-3275020" y="-2480316"/>
              <a:chExt cx="18754162" cy="11900582"/>
            </a:xfrm>
          </p:grpSpPr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55EB85DF-D7C1-E9AB-AD3C-3267DB06C184}"/>
                  </a:ext>
                </a:extLst>
              </p:cNvPr>
              <p:cNvSpPr/>
              <p:nvPr/>
            </p:nvSpPr>
            <p:spPr>
              <a:xfrm rot="19836090">
                <a:off x="188616" y="3255467"/>
                <a:ext cx="15290526" cy="616479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AFE19709-E299-9254-1D0D-BB1A1F14B7A5}"/>
                  </a:ext>
                </a:extLst>
              </p:cNvPr>
              <p:cNvSpPr/>
              <p:nvPr/>
            </p:nvSpPr>
            <p:spPr>
              <a:xfrm rot="19836090">
                <a:off x="-3275020" y="-2480316"/>
                <a:ext cx="15290526" cy="6164799"/>
              </a:xfrm>
              <a:prstGeom prst="rect">
                <a:avLst/>
              </a:prstGeom>
              <a:solidFill>
                <a:srgbClr val="00AB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AEF4BD93-53E8-B8D4-F32B-4AA55DD69DF5}"/>
                </a:ext>
              </a:extLst>
            </p:cNvPr>
            <p:cNvGrpSpPr/>
            <p:nvPr/>
          </p:nvGrpSpPr>
          <p:grpSpPr>
            <a:xfrm>
              <a:off x="-2724150" y="-2724150"/>
              <a:ext cx="17640300" cy="12306300"/>
              <a:chOff x="-2724150" y="-2724150"/>
              <a:chExt cx="17640300" cy="12306300"/>
            </a:xfrm>
          </p:grpSpPr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15428F29-68D6-9F6D-2F74-9CFE32F17F2E}"/>
                  </a:ext>
                </a:extLst>
              </p:cNvPr>
              <p:cNvSpPr/>
              <p:nvPr/>
            </p:nvSpPr>
            <p:spPr>
              <a:xfrm>
                <a:off x="0" y="-272415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5C5AA909-2DF4-91F4-53D2-112FC0E94C55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E8B56F1B-F400-89E3-011A-5B9469EF0398}"/>
                  </a:ext>
                </a:extLst>
              </p:cNvPr>
              <p:cNvSpPr/>
              <p:nvPr/>
            </p:nvSpPr>
            <p:spPr>
              <a:xfrm rot="5400000">
                <a:off x="74009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2FD952B4-FCAC-2D31-1D7F-504EA8505668}"/>
                  </a:ext>
                </a:extLst>
              </p:cNvPr>
              <p:cNvSpPr/>
              <p:nvPr/>
            </p:nvSpPr>
            <p:spPr>
              <a:xfrm rot="5400000">
                <a:off x="-75152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742031-5794-C071-D7D6-2F8412CC98B4}"/>
              </a:ext>
            </a:extLst>
          </p:cNvPr>
          <p:cNvSpPr txBox="1"/>
          <p:nvPr/>
        </p:nvSpPr>
        <p:spPr>
          <a:xfrm>
            <a:off x="147920" y="167515"/>
            <a:ext cx="6745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VYSLEDEK</a:t>
            </a:r>
          </a:p>
          <a:p>
            <a:pPr algn="ctr"/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NĚTŘÍDĚNÍ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DEA663-C890-05B5-ADE3-0451D42D3F17}"/>
              </a:ext>
            </a:extLst>
          </p:cNvPr>
          <p:cNvSpPr txBox="1"/>
          <p:nvPr/>
        </p:nvSpPr>
        <p:spPr>
          <a:xfrm>
            <a:off x="147920" y="2113787"/>
            <a:ext cx="8644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Více odpadu na skládkách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A2262B-1068-0BF0-1B02-E3A0481D37BB}"/>
              </a:ext>
            </a:extLst>
          </p:cNvPr>
          <p:cNvSpPr txBox="1"/>
          <p:nvPr/>
        </p:nvSpPr>
        <p:spPr>
          <a:xfrm>
            <a:off x="147920" y="2777867"/>
            <a:ext cx="8644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Znečištění půdy, vody i ovzduší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130366-F3E8-5615-C546-F84014CB72F5}"/>
              </a:ext>
            </a:extLst>
          </p:cNvPr>
          <p:cNvSpPr txBox="1"/>
          <p:nvPr/>
        </p:nvSpPr>
        <p:spPr>
          <a:xfrm>
            <a:off x="147920" y="3441947"/>
            <a:ext cx="8644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Vyšší spotřeba surovin a energi</a:t>
            </a:r>
            <a:r>
              <a:rPr lang="cs-CZ" altLang="cs-CZ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B5D787-C5A3-AAD8-05FB-C39D9B1C7043}"/>
              </a:ext>
            </a:extLst>
          </p:cNvPr>
          <p:cNvSpPr txBox="1"/>
          <p:nvPr/>
        </p:nvSpPr>
        <p:spPr>
          <a:xfrm>
            <a:off x="147920" y="4106027"/>
            <a:ext cx="8644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Nižší efektivita recyklace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47233EE-BAE3-C008-D396-C3F46C30F326}"/>
              </a:ext>
            </a:extLst>
          </p:cNvPr>
          <p:cNvSpPr txBox="1"/>
          <p:nvPr/>
        </p:nvSpPr>
        <p:spPr>
          <a:xfrm>
            <a:off x="147920" y="4770107"/>
            <a:ext cx="8644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- Škoda pro životní prostředí i zdraví lidí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 descr="Stock ilustrace Kreslená Smutná Planeta Země – stáhnout obrázek nyní -  Bakterie, Bezdrátová technologie, Bolest - iStock">
            <a:extLst>
              <a:ext uri="{FF2B5EF4-FFF2-40B4-BE49-F238E27FC236}">
                <a16:creationId xmlns:a16="http://schemas.microsoft.com/office/drawing/2014/main" id="{3D9AB80C-6FE9-CDC1-4839-333F8DE5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889" y1="26667" x2="69778" y2="31556"/>
                        <a14:foregroundMark x1="69778" y1="31556" x2="72444" y2="34222"/>
                        <a14:foregroundMark x1="72444" y1="21333" x2="72000" y2="16000"/>
                        <a14:foregroundMark x1="48444" y1="25333" x2="32000" y2="24444"/>
                        <a14:foregroundMark x1="37778" y1="23556" x2="60889" y2="20444"/>
                        <a14:foregroundMark x1="54222" y1="16000" x2="37333" y2="18222"/>
                        <a14:foregroundMark x1="35556" y1="19111" x2="28000" y2="2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55" y="3149303"/>
            <a:ext cx="2724151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1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2D1B7-C959-7647-9A67-3C66DF16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37CD126-8E15-2E0D-4780-BC056B792797}"/>
              </a:ext>
            </a:extLst>
          </p:cNvPr>
          <p:cNvGrpSpPr/>
          <p:nvPr/>
        </p:nvGrpSpPr>
        <p:grpSpPr>
          <a:xfrm>
            <a:off x="-3275020" y="-2724150"/>
            <a:ext cx="18754162" cy="12306300"/>
            <a:chOff x="-3275020" y="-2724150"/>
            <a:chExt cx="18754162" cy="12306300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CF4AB43-8970-846F-4005-62056B428938}"/>
                </a:ext>
              </a:extLst>
            </p:cNvPr>
            <p:cNvGrpSpPr/>
            <p:nvPr/>
          </p:nvGrpSpPr>
          <p:grpSpPr>
            <a:xfrm>
              <a:off x="-3275020" y="-2480316"/>
              <a:ext cx="18754162" cy="11900582"/>
              <a:chOff x="-3275020" y="-2480316"/>
              <a:chExt cx="18754162" cy="11900582"/>
            </a:xfrm>
          </p:grpSpPr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3AAB4225-5885-0F99-C6A2-00DDC4B4E32C}"/>
                  </a:ext>
                </a:extLst>
              </p:cNvPr>
              <p:cNvSpPr/>
              <p:nvPr/>
            </p:nvSpPr>
            <p:spPr>
              <a:xfrm rot="19836090">
                <a:off x="188616" y="3255467"/>
                <a:ext cx="15290526" cy="616479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38480E11-FA12-DEF5-40E2-397171212811}"/>
                  </a:ext>
                </a:extLst>
              </p:cNvPr>
              <p:cNvSpPr/>
              <p:nvPr/>
            </p:nvSpPr>
            <p:spPr>
              <a:xfrm rot="19836090">
                <a:off x="-3275020" y="-2480316"/>
                <a:ext cx="15290526" cy="6164799"/>
              </a:xfrm>
              <a:prstGeom prst="rect">
                <a:avLst/>
              </a:prstGeom>
              <a:solidFill>
                <a:srgbClr val="00AB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C00C4C19-05B4-AC56-F768-39ED225300D6}"/>
                </a:ext>
              </a:extLst>
            </p:cNvPr>
            <p:cNvGrpSpPr/>
            <p:nvPr/>
          </p:nvGrpSpPr>
          <p:grpSpPr>
            <a:xfrm>
              <a:off x="-2724150" y="-2724150"/>
              <a:ext cx="17640300" cy="12306300"/>
              <a:chOff x="-2724150" y="-2724150"/>
              <a:chExt cx="17640300" cy="12306300"/>
            </a:xfrm>
          </p:grpSpPr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5E74A7EE-E8C5-EE86-6701-93BE8AEBCDB4}"/>
                  </a:ext>
                </a:extLst>
              </p:cNvPr>
              <p:cNvSpPr/>
              <p:nvPr/>
            </p:nvSpPr>
            <p:spPr>
              <a:xfrm>
                <a:off x="0" y="-272415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FCE10F32-B4CA-5056-D63F-521B36D652DF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33000AB1-BA9E-35B3-5187-36BAFE78F87C}"/>
                  </a:ext>
                </a:extLst>
              </p:cNvPr>
              <p:cNvSpPr/>
              <p:nvPr/>
            </p:nvSpPr>
            <p:spPr>
              <a:xfrm rot="5400000">
                <a:off x="74009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4ED2A125-1989-D990-A754-E7A4C97DDCCC}"/>
                  </a:ext>
                </a:extLst>
              </p:cNvPr>
              <p:cNvSpPr/>
              <p:nvPr/>
            </p:nvSpPr>
            <p:spPr>
              <a:xfrm rot="5400000">
                <a:off x="-75152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C48E8E3E-0A5E-51C2-4296-7DDF15094BC6}"/>
              </a:ext>
            </a:extLst>
          </p:cNvPr>
          <p:cNvSpPr txBox="1"/>
          <p:nvPr/>
        </p:nvSpPr>
        <p:spPr>
          <a:xfrm>
            <a:off x="1367118" y="2151727"/>
            <a:ext cx="9457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DĚKUJI ZA POZORNOST</a:t>
            </a:r>
          </a:p>
        </p:txBody>
      </p:sp>
      <p:pic>
        <p:nvPicPr>
          <p:cNvPr id="6146" name="Picture 2" descr="In love emoji. Smiling emoticon with three hearts. 22932676 Vector Art at  Vecteezy">
            <a:extLst>
              <a:ext uri="{FF2B5EF4-FFF2-40B4-BE49-F238E27FC236}">
                <a16:creationId xmlns:a16="http://schemas.microsoft.com/office/drawing/2014/main" id="{C4A1AFE8-0CCB-3A22-4DCC-A48E679E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1" b="98182" l="1747" r="96507">
                        <a14:foregroundMark x1="13974" y1="61364" x2="24891" y2="82273"/>
                        <a14:foregroundMark x1="27074" y1="74091" x2="72489" y2="89545"/>
                        <a14:foregroundMark x1="72926" y1="89091" x2="74672" y2="86818"/>
                        <a14:foregroundMark x1="78603" y1="66818" x2="86900" y2="90455"/>
                        <a14:foregroundMark x1="84716" y1="61364" x2="91703" y2="11818"/>
                        <a14:foregroundMark x1="81223" y1="11818" x2="31004" y2="4091"/>
                        <a14:foregroundMark x1="93450" y1="6364" x2="96943" y2="16818"/>
                        <a14:foregroundMark x1="10044" y1="36818" x2="7424" y2="57273"/>
                        <a14:foregroundMark x1="6114" y1="70000" x2="1747" y2="69091"/>
                        <a14:foregroundMark x1="82096" y1="95000" x2="81223" y2="97727"/>
                        <a14:foregroundMark x1="81223" y1="98182" x2="81223" y2="9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121">
            <a:off x="595002" y="549299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mojis PNG Transparent Images Free Download | Vector Files | Pngtree">
            <a:extLst>
              <a:ext uri="{FF2B5EF4-FFF2-40B4-BE49-F238E27FC236}">
                <a16:creationId xmlns:a16="http://schemas.microsoft.com/office/drawing/2014/main" id="{C9922DED-BC4A-6689-0B69-18B19FDD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93">
            <a:off x="9641804" y="43163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9C897A-B2B1-96FA-F197-4365C330328C}"/>
              </a:ext>
            </a:extLst>
          </p:cNvPr>
          <p:cNvSpPr txBox="1"/>
          <p:nvPr/>
        </p:nvSpPr>
        <p:spPr>
          <a:xfrm rot="20271280">
            <a:off x="1953231" y="5469965"/>
            <a:ext cx="982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 err="1">
                <a:solidFill>
                  <a:schemeClr val="bg1">
                    <a:lumMod val="85000"/>
                  </a:schemeClr>
                </a:solidFill>
              </a:rPr>
              <a:t>Łoid</a:t>
            </a:r>
            <a:r>
              <a:rPr lang="cs-CZ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800" dirty="0" err="1">
                <a:solidFill>
                  <a:schemeClr val="bg1">
                    <a:lumMod val="85000"/>
                  </a:schemeClr>
                </a:solidFill>
              </a:rPr>
              <a:t>łomsn</a:t>
            </a:r>
            <a:r>
              <a:rPr lang="cs-CZ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pic>
        <p:nvPicPr>
          <p:cNvPr id="13" name="Picture 18" descr="Chomik Sticker - Chomik - Discover &amp; Share GIFs">
            <a:extLst>
              <a:ext uri="{FF2B5EF4-FFF2-40B4-BE49-F238E27FC236}">
                <a16:creationId xmlns:a16="http://schemas.microsoft.com/office/drawing/2014/main" id="{9CA540D8-317C-B38B-1E5C-8F4D7845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401" y="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12FE15-CE3D-1DF1-D8D1-2469E3244EA4}"/>
              </a:ext>
            </a:extLst>
          </p:cNvPr>
          <p:cNvSpPr txBox="1"/>
          <p:nvPr/>
        </p:nvSpPr>
        <p:spPr>
          <a:xfrm>
            <a:off x="10623449" y="2027236"/>
            <a:ext cx="404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chomik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9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bat – Vše o sběru a recyklaci baterií">
            <a:extLst>
              <a:ext uri="{FF2B5EF4-FFF2-40B4-BE49-F238E27FC236}">
                <a16:creationId xmlns:a16="http://schemas.microsoft.com/office/drawing/2014/main" id="{92C906D1-6200-D3C3-6727-1A31497A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6" b="88525" l="6039" r="96135">
                        <a14:foregroundMark x1="13285" y1="22951" x2="14010" y2="23770"/>
                        <a14:foregroundMark x1="7873" y1="47349" x2="6280" y2="50000"/>
                        <a14:foregroundMark x1="16628" y1="32787" x2="16070" y2="33714"/>
                        <a14:foregroundMark x1="16841" y1="32432" x2="16628" y2="32787"/>
                        <a14:foregroundMark x1="18599" y1="29508" x2="18130" y2="30288"/>
                        <a14:foregroundMark x1="6280" y1="50000" x2="8213" y2="39344"/>
                        <a14:foregroundMark x1="14493" y1="59016" x2="15700" y2="73770"/>
                        <a14:foregroundMark x1="18949" y1="32787" x2="19324" y2="30328"/>
                        <a14:foregroundMark x1="18859" y1="33380" x2="18949" y2="32787"/>
                        <a14:foregroundMark x1="45699" y1="65208" x2="45652" y2="66393"/>
                        <a14:foregroundMark x1="46618" y1="41803" x2="46603" y2="42188"/>
                        <a14:foregroundMark x1="62802" y1="36066" x2="64010" y2="45902"/>
                        <a14:foregroundMark x1="79127" y1="51118" x2="80193" y2="54098"/>
                        <a14:foregroundMark x1="76087" y1="42623" x2="76274" y2="43147"/>
                        <a14:foregroundMark x1="89372" y1="38525" x2="91401" y2="47379"/>
                        <a14:foregroundMark x1="29469" y1="54918" x2="30740" y2="56643"/>
                        <a14:foregroundMark x1="55072" y1="40984" x2="56763" y2="43443"/>
                        <a14:foregroundMark x1="29710" y1="64754" x2="35990" y2="66393"/>
                        <a14:foregroundMark x1="11594" y1="56557" x2="12319" y2="55738"/>
                        <a14:foregroundMark x1="13285" y1="53279" x2="13527" y2="54098"/>
                        <a14:backgroundMark x1="45411" y1="54098" x2="47585" y2="49180"/>
                        <a14:backgroundMark x1="45411" y1="49180" x2="45652" y2="59836"/>
                        <a14:backgroundMark x1="46618" y1="48361" x2="46377" y2="50000"/>
                        <a14:backgroundMark x1="46377" y1="45902" x2="46377" y2="45902"/>
                        <a14:backgroundMark x1="45652" y1="46721" x2="48551" y2="48361"/>
                        <a14:backgroundMark x1="44444" y1="59016" x2="46860" y2="59016"/>
                        <a14:backgroundMark x1="46860" y1="59016" x2="46860" y2="59016"/>
                        <a14:backgroundMark x1="37302" y1="59741" x2="37681" y2="59836"/>
                        <a14:backgroundMark x1="79952" y1="56557" x2="79710" y2="56557"/>
                        <a14:backgroundMark x1="75604" y1="46721" x2="79952" y2="46721"/>
                        <a14:backgroundMark x1="91787" y1="46721" x2="95894" y2="72131"/>
                        <a14:backgroundMark x1="9420" y1="44262" x2="9903" y2="46721"/>
                        <a14:backgroundMark x1="17150" y1="35246" x2="18116" y2="45082"/>
                        <a14:backgroundMark x1="18599" y1="32787" x2="16908" y2="32787"/>
                        <a14:backgroundMark x1="18116" y1="39344" x2="13285" y2="54918"/>
                        <a14:backgroundMark x1="18841" y1="32787" x2="18841" y2="32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323850"/>
            <a:ext cx="39433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bezpečné baterie? – část I. - TZB-info">
            <a:extLst>
              <a:ext uri="{FF2B5EF4-FFF2-40B4-BE49-F238E27FC236}">
                <a16:creationId xmlns:a16="http://schemas.microsoft.com/office/drawing/2014/main" id="{8C21B9DA-5D82-5560-7974-C52F22B6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74" b="90385" l="4334" r="89474">
                        <a14:foregroundMark x1="13622" y1="50000" x2="24149" y2="16026"/>
                        <a14:foregroundMark x1="24149" y1="16026" x2="47988" y2="5769"/>
                        <a14:foregroundMark x1="47988" y1="5769" x2="68731" y2="22436"/>
                        <a14:foregroundMark x1="68731" y1="22436" x2="91022" y2="21154"/>
                        <a14:foregroundMark x1="91022" y1="21154" x2="90093" y2="58974"/>
                        <a14:foregroundMark x1="90093" y1="58974" x2="73065" y2="60897"/>
                        <a14:foregroundMark x1="73065" y1="60897" x2="59133" y2="90385"/>
                        <a14:foregroundMark x1="59133" y1="90385" x2="21362" y2="75641"/>
                        <a14:foregroundMark x1="21362" y1="75641" x2="11455" y2="50000"/>
                        <a14:foregroundMark x1="11455" y1="50000" x2="12384" y2="49359"/>
                        <a14:foregroundMark x1="11146" y1="31410" x2="4334" y2="39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60960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cyklace odpadu | RAJA">
            <a:extLst>
              <a:ext uri="{FF2B5EF4-FFF2-40B4-BE49-F238E27FC236}">
                <a16:creationId xmlns:a16="http://schemas.microsoft.com/office/drawing/2014/main" id="{DF626AC5-CA21-0D94-3988-F274DBE6D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333" b="93750" l="1859" r="17244">
                        <a14:foregroundMark x1="8526" y1="58472" x2="9936" y2="59722"/>
                        <a14:foregroundMark x1="10449" y1="57917" x2="11987" y2="64167"/>
                        <a14:foregroundMark x1="9679" y1="58333" x2="11923" y2="61806"/>
                        <a14:foregroundMark x1="9551" y1="58333" x2="7308" y2="59444"/>
                        <a14:foregroundMark x1="10577" y1="56111" x2="7051" y2="58333"/>
                        <a14:foregroundMark x1="8462" y1="56667" x2="8397" y2="63611"/>
                        <a14:foregroundMark x1="8654" y1="63194" x2="13077" y2="63611"/>
                        <a14:foregroundMark x1="11154" y1="66667" x2="11474" y2="70139"/>
                        <a14:foregroundMark x1="15513" y1="89306" x2="14808" y2="93194"/>
                        <a14:foregroundMark x1="16538" y1="90972" x2="12436" y2="93750"/>
                        <a14:foregroundMark x1="14679" y1="24861" x2="14872" y2="23472"/>
                        <a14:foregroundMark x1="16667" y1="48472" x2="17244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81094"/>
          <a:stretch>
            <a:fillRect/>
          </a:stretch>
        </p:blipFill>
        <p:spPr bwMode="auto">
          <a:xfrm>
            <a:off x="3845744" y="144663"/>
            <a:ext cx="1880006" cy="38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cyklace odpadu | RAJA">
            <a:extLst>
              <a:ext uri="{FF2B5EF4-FFF2-40B4-BE49-F238E27FC236}">
                <a16:creationId xmlns:a16="http://schemas.microsoft.com/office/drawing/2014/main" id="{9299AEA0-7743-3329-4740-88BB43DAD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222" b="93056" l="22564" r="37692">
                        <a14:foregroundMark x1="26026" y1="93056" x2="30256" y2="93194"/>
                        <a14:foregroundMark x1="30256" y1="93194" x2="34038" y2="88889"/>
                        <a14:foregroundMark x1="34038" y1="88889" x2="34744" y2="88750"/>
                        <a14:foregroundMark x1="34679" y1="88750" x2="36090" y2="90694"/>
                        <a14:foregroundMark x1="35705" y1="91111" x2="32885" y2="92083"/>
                        <a14:foregroundMark x1="34936" y1="31667" x2="35000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26319" r="60313" b="1580"/>
          <a:stretch>
            <a:fillRect/>
          </a:stretch>
        </p:blipFill>
        <p:spPr bwMode="auto">
          <a:xfrm rot="21343186">
            <a:off x="2453279" y="3059417"/>
            <a:ext cx="1880005" cy="33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cyklace odpadu | RAJA">
            <a:extLst>
              <a:ext uri="{FF2B5EF4-FFF2-40B4-BE49-F238E27FC236}">
                <a16:creationId xmlns:a16="http://schemas.microsoft.com/office/drawing/2014/main" id="{C506851B-2183-4DCD-61B6-E44007488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06" b="93056" l="61346" r="75962">
                        <a14:foregroundMark x1="64679" y1="93056" x2="72244" y2="93056"/>
                        <a14:foregroundMark x1="72244" y1="93056" x2="73526" y2="87778"/>
                        <a14:foregroundMark x1="73782" y1="24444" x2="73718" y2="35972"/>
                        <a14:foregroundMark x1="75064" y1="47083" x2="75962" y2="47361"/>
                        <a14:foregroundMark x1="74808" y1="89444" x2="73718" y2="90139"/>
                        <a14:foregroundMark x1="74551" y1="90972" x2="74038" y2="9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88" t="26319" r="22421" b="1580"/>
          <a:stretch>
            <a:fillRect/>
          </a:stretch>
        </p:blipFill>
        <p:spPr bwMode="auto">
          <a:xfrm>
            <a:off x="9891714" y="2095500"/>
            <a:ext cx="21812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cyklace odpadu | RAJA">
            <a:extLst>
              <a:ext uri="{FF2B5EF4-FFF2-40B4-BE49-F238E27FC236}">
                <a16:creationId xmlns:a16="http://schemas.microsoft.com/office/drawing/2014/main" id="{B83B7BD5-F292-4BF2-EA8D-66827F920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917" b="93056" l="41923" r="56859">
                        <a14:foregroundMark x1="45513" y1="92778" x2="53269" y2="93056"/>
                        <a14:foregroundMark x1="53269" y1="93056" x2="54359" y2="89028"/>
                        <a14:foregroundMark x1="54679" y1="27917" x2="54679" y2="39167"/>
                        <a14:foregroundMark x1="55769" y1="47500" x2="56923" y2="47500"/>
                        <a14:foregroundMark x1="42564" y1="49583" x2="41923" y2="49583"/>
                        <a14:foregroundMark x1="41923" y1="49583" x2="41923" y2="49583"/>
                        <a14:foregroundMark x1="55256" y1="90000" x2="54423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27" t="26319" r="42110" b="2087"/>
          <a:stretch>
            <a:fillRect/>
          </a:stretch>
        </p:blipFill>
        <p:spPr bwMode="auto">
          <a:xfrm rot="263584">
            <a:off x="4490649" y="4009536"/>
            <a:ext cx="1646947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cyklace odpadu | RAJA">
            <a:extLst>
              <a:ext uri="{FF2B5EF4-FFF2-40B4-BE49-F238E27FC236}">
                <a16:creationId xmlns:a16="http://schemas.microsoft.com/office/drawing/2014/main" id="{D15F7F5A-5724-9D38-3BF4-4288CCB8C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28" b="93056" l="82564" r="98013">
                        <a14:foregroundMark x1="87949" y1="65000" x2="87756" y2="73750"/>
                        <a14:foregroundMark x1="87756" y1="73750" x2="89744" y2="81250"/>
                        <a14:foregroundMark x1="89744" y1="81250" x2="90449" y2="81528"/>
                        <a14:foregroundMark x1="88077" y1="68611" x2="93141" y2="73611"/>
                        <a14:foregroundMark x1="90000" y1="68472" x2="92244" y2="77083"/>
                        <a14:foregroundMark x1="85449" y1="93056" x2="91090" y2="93472"/>
                        <a14:foregroundMark x1="91090" y1="93472" x2="95513" y2="93194"/>
                        <a14:foregroundMark x1="95513" y1="93194" x2="95769" y2="89167"/>
                        <a14:foregroundMark x1="88141" y1="74306" x2="88590" y2="73194"/>
                        <a14:foregroundMark x1="94551" y1="24028" x2="94936" y2="3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42" t="19041"/>
          <a:stretch>
            <a:fillRect/>
          </a:stretch>
        </p:blipFill>
        <p:spPr bwMode="auto">
          <a:xfrm>
            <a:off x="7419975" y="1673225"/>
            <a:ext cx="2347912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omik Sticker - Chomik - Discover &amp; Share GIFs">
            <a:extLst>
              <a:ext uri="{FF2B5EF4-FFF2-40B4-BE49-F238E27FC236}">
                <a16:creationId xmlns:a16="http://schemas.microsoft.com/office/drawing/2014/main" id="{3EC5C7FC-CE79-60BE-CCD6-6448F194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73" y="155630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>
            <a:extLst>
              <a:ext uri="{FF2B5EF4-FFF2-40B4-BE49-F238E27FC236}">
                <a16:creationId xmlns:a16="http://schemas.microsoft.com/office/drawing/2014/main" id="{383F8BBD-6669-4740-D422-0FBD021A7C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5744" y="1178744"/>
            <a:ext cx="2402656" cy="24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22">
            <a:extLst>
              <a:ext uri="{FF2B5EF4-FFF2-40B4-BE49-F238E27FC236}">
                <a16:creationId xmlns:a16="http://schemas.microsoft.com/office/drawing/2014/main" id="{E41145A4-85C0-C6B0-9A7E-2C45C369F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8" name="Picture 24" descr="Plastová popelnice na tříděný odpad 120 litrů, červená | B2B Partner">
            <a:extLst>
              <a:ext uri="{FF2B5EF4-FFF2-40B4-BE49-F238E27FC236}">
                <a16:creationId xmlns:a16="http://schemas.microsoft.com/office/drawing/2014/main" id="{07714D36-F147-75A0-B1E3-E6FA1E31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8222" y1="88000" x2="47556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6" y="42301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ová popelnice 120 litrů, hnědá | B2B Partner">
            <a:extLst>
              <a:ext uri="{FF2B5EF4-FFF2-40B4-BE49-F238E27FC236}">
                <a16:creationId xmlns:a16="http://schemas.microsoft.com/office/drawing/2014/main" id="{48C0897C-B9C1-9E2A-9209-4EE363B5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21" y="14283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8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3F4A2BE-7DA8-648C-B6E8-0AADF369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cobat-horizontalni-logo – Ecobat">
            <a:extLst>
              <a:ext uri="{FF2B5EF4-FFF2-40B4-BE49-F238E27FC236}">
                <a16:creationId xmlns:a16="http://schemas.microsoft.com/office/drawing/2014/main" id="{8AF62879-04DB-B8E6-C7B7-A278A278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08" y="-500566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CF1C0897-1E6C-F284-0D60-48E4C4153EE0}"/>
              </a:ext>
            </a:extLst>
          </p:cNvPr>
          <p:cNvGrpSpPr/>
          <p:nvPr/>
        </p:nvGrpSpPr>
        <p:grpSpPr>
          <a:xfrm>
            <a:off x="-3275020" y="-2724150"/>
            <a:ext cx="18754162" cy="12306300"/>
            <a:chOff x="-3275020" y="-2724150"/>
            <a:chExt cx="18754162" cy="12306300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707994A-8E06-052B-A320-9CD1B1F0B926}"/>
                </a:ext>
              </a:extLst>
            </p:cNvPr>
            <p:cNvGrpSpPr/>
            <p:nvPr/>
          </p:nvGrpSpPr>
          <p:grpSpPr>
            <a:xfrm>
              <a:off x="-3275020" y="-2480316"/>
              <a:ext cx="18754162" cy="11900582"/>
              <a:chOff x="-3275020" y="-2480316"/>
              <a:chExt cx="18754162" cy="11900582"/>
            </a:xfrm>
          </p:grpSpPr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9E04CAD5-BFF7-BCA9-528D-DB84853EB28F}"/>
                  </a:ext>
                </a:extLst>
              </p:cNvPr>
              <p:cNvSpPr/>
              <p:nvPr/>
            </p:nvSpPr>
            <p:spPr>
              <a:xfrm rot="19836090">
                <a:off x="188616" y="3255467"/>
                <a:ext cx="15290526" cy="6164799"/>
              </a:xfrm>
              <a:prstGeom prst="rect">
                <a:avLst/>
              </a:prstGeom>
              <a:solidFill>
                <a:srgbClr val="02020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F5953F2-6FF7-5258-E2B4-044E06C1B628}"/>
                  </a:ext>
                </a:extLst>
              </p:cNvPr>
              <p:cNvSpPr/>
              <p:nvPr/>
            </p:nvSpPr>
            <p:spPr>
              <a:xfrm rot="19836090">
                <a:off x="-3275020" y="-2480316"/>
                <a:ext cx="15290526" cy="6164799"/>
              </a:xfrm>
              <a:prstGeom prst="rect">
                <a:avLst/>
              </a:prstGeom>
              <a:solidFill>
                <a:srgbClr val="00AB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2EE4B243-75B3-8B5D-E57F-5015E48A436F}"/>
                </a:ext>
              </a:extLst>
            </p:cNvPr>
            <p:cNvGrpSpPr/>
            <p:nvPr/>
          </p:nvGrpSpPr>
          <p:grpSpPr>
            <a:xfrm>
              <a:off x="-2724150" y="-2724150"/>
              <a:ext cx="17640300" cy="12306300"/>
              <a:chOff x="-2724150" y="-2724150"/>
              <a:chExt cx="17640300" cy="12306300"/>
            </a:xfrm>
          </p:grpSpPr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A03CDAC5-4FA6-553F-745C-057B25C159F6}"/>
                  </a:ext>
                </a:extLst>
              </p:cNvPr>
              <p:cNvSpPr/>
              <p:nvPr/>
            </p:nvSpPr>
            <p:spPr>
              <a:xfrm>
                <a:off x="0" y="-272415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B895CCB-73B0-E4D2-84B9-4AE10B482535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31A22B20-7EAD-9F8D-8FFC-12678C97F4CA}"/>
                  </a:ext>
                </a:extLst>
              </p:cNvPr>
              <p:cNvSpPr/>
              <p:nvPr/>
            </p:nvSpPr>
            <p:spPr>
              <a:xfrm rot="5400000">
                <a:off x="74009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969D9748-7288-2F61-1160-05B6986CB980}"/>
                  </a:ext>
                </a:extLst>
              </p:cNvPr>
              <p:cNvSpPr/>
              <p:nvPr/>
            </p:nvSpPr>
            <p:spPr>
              <a:xfrm rot="5400000">
                <a:off x="-7515225" y="2066925"/>
                <a:ext cx="12306300" cy="27241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030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F5A5F8-BAD1-59C9-9F14-02EE7ED9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16" y="1937655"/>
            <a:ext cx="762896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b="1" dirty="0">
                <a:latin typeface="Arial" panose="020B0604020202020204" pitchFamily="34" charset="0"/>
              </a:rPr>
              <a:t>INFOMAČNÍ SLIDE 2.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Třídit odpad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papír, plast, sklo, kov zvlášť.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Očistit odpad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odstranit zbytky jídla a nečistoty.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Používat správné kontejnery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na určená místa.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Nepoužívat jednorázové věci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upřednostnit opakovaně použitelné.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Informovat se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co a jak se recykluje ve vašem okolí.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E54EDA-8276-50C4-CE55-729CE1E9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16" y="183329"/>
            <a:ext cx="72524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b="1" dirty="0">
                <a:latin typeface="Arial" panose="020B0604020202020204" pitchFamily="34" charset="0"/>
              </a:rPr>
              <a:t>INFORMAČNÍ SLIDE 1.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Šetříme přírodní zdroje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méně těžby a kácení.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Snižujeme množství odpadu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méně skládky a znečištění.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Šetříme energii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výroba z recyklátů je úspornější.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Chráníme životní prostředí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méně emisí a chemikálií.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Pomáháme budoucím generacím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udržitelnější svět.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7A143F-D7C8-00F9-5E4E-F790EA555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16" y="3691981"/>
            <a:ext cx="46706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INFORMAČNÍ SLIDE 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Více odpadu na skládkách.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Znečištění půdy, vody i ovzduší.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Vyšší spotřeba surovin a energie.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Nižší efektivita recyklace.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Škoda pro životní prostředí i zdraví lidí.</a:t>
            </a:r>
          </a:p>
        </p:txBody>
      </p:sp>
    </p:spTree>
    <p:extLst>
      <p:ext uri="{BB962C8B-B14F-4D97-AF65-F5344CB8AC3E}">
        <p14:creationId xmlns:p14="http://schemas.microsoft.com/office/powerpoint/2010/main" val="35842071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BA8A9E-8272-415F-85EB-F189DECD0086}">
  <we:reference id="wa200005566" version="3.0.0.3" store="cs-CZ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224</Words>
  <Application>Microsoft Office PowerPoint</Application>
  <PresentationFormat>Širokoúhlá obrazovka</PresentationFormat>
  <Paragraphs>46</Paragraphs>
  <Slides>8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Kamila Reischlová</cp:lastModifiedBy>
  <cp:revision>9</cp:revision>
  <dcterms:created xsi:type="dcterms:W3CDTF">2025-10-06T07:01:42Z</dcterms:created>
  <dcterms:modified xsi:type="dcterms:W3CDTF">2025-10-06T12:57:23Z</dcterms:modified>
</cp:coreProperties>
</file>