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DM Sans Medium" pitchFamily="2" charset="-18"/>
      <p:regular r:id="rId10"/>
    </p:embeddedFont>
    <p:embeddedFont>
      <p:font typeface="Inter" panose="020B0604020202020204" charset="0"/>
      <p:regular r:id="rId1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F5"/>
    <a:srgbClr val="35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0079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0B0F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Jak správně zacházet s mobilní baterií</a:t>
            </a:r>
            <a:endParaRPr lang="en-US" sz="4450" dirty="0">
              <a:solidFill>
                <a:srgbClr val="00B0F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524255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cs-CZ" sz="1750" dirty="0">
                <a:solidFill>
                  <a:srgbClr val="FF0000"/>
                </a:solidFill>
              </a:rPr>
              <a:t>Nikdy nenechávejte mobilní telefon dlouho nabíjet</a:t>
            </a:r>
          </a:p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cs-CZ" sz="1750" dirty="0">
                <a:solidFill>
                  <a:srgbClr val="FF0000"/>
                </a:solidFill>
              </a:rPr>
              <a:t>Baterie může být poškozená</a:t>
            </a:r>
          </a:p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cs-CZ" sz="1750" dirty="0">
                <a:solidFill>
                  <a:srgbClr val="FF0000"/>
                </a:solidFill>
              </a:rPr>
              <a:t>Vždy kontrolujte baterii</a:t>
            </a:r>
          </a:p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cs-CZ" sz="1750" dirty="0">
                <a:solidFill>
                  <a:srgbClr val="FF0000"/>
                </a:solidFill>
              </a:rPr>
              <a:t>Ideálně nechte nabít do 30-50 procent</a:t>
            </a:r>
          </a:p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§"/>
            </a:pPr>
            <a:endParaRPr lang="cs-CZ" sz="1750" dirty="0">
              <a:solidFill>
                <a:srgbClr val="FF0000"/>
              </a:solidFill>
            </a:endParaRPr>
          </a:p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§"/>
            </a:pPr>
            <a:endParaRPr lang="cs-CZ" sz="1750" dirty="0">
              <a:solidFill>
                <a:srgbClr val="FF0000"/>
              </a:solidFill>
            </a:endParaRPr>
          </a:p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§"/>
            </a:pPr>
            <a:endParaRPr lang="en-US" sz="175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ire Flames GIF - Fire Flames - Discover &amp; Share GIFs | Child life ...">
            <a:extLst>
              <a:ext uri="{FF2B5EF4-FFF2-40B4-BE49-F238E27FC236}">
                <a16:creationId xmlns:a16="http://schemas.microsoft.com/office/drawing/2014/main" id="{962E642A-D665-86DA-742C-BCA67E25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7919"/>
            <a:ext cx="6096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116480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0B0F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Základní typy baterií v mobilních telefonech</a:t>
            </a:r>
            <a:endParaRPr lang="en-US" sz="4450" dirty="0">
              <a:solidFill>
                <a:srgbClr val="00B0F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Lithium-ion (Li-Ion)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Nejrozšířenější typ baterií v mobilech. Nabízí vysokou hustotu energie, rychlé nabíjení a dlouhou životnost.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32492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Lithium-polymer (Li-Po)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Lehčí a flexibilnější než Li-Ion. Umožňují výrobu tenčích a odolnějších zařízení. Obvykle s delší životností.</a:t>
            </a:r>
            <a:endParaRPr lang="en-US" sz="175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EA7D296-13E1-027A-7630-6E2916A3EC0F}"/>
              </a:ext>
            </a:extLst>
          </p:cNvPr>
          <p:cNvSpPr/>
          <p:nvPr/>
        </p:nvSpPr>
        <p:spPr>
          <a:xfrm>
            <a:off x="12680443" y="7675603"/>
            <a:ext cx="1858945" cy="472272"/>
          </a:xfrm>
          <a:prstGeom prst="rect">
            <a:avLst/>
          </a:prstGeom>
          <a:solidFill>
            <a:srgbClr val="F9F8F5"/>
          </a:solidFill>
          <a:ln>
            <a:solidFill>
              <a:srgbClr val="F9F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2586"/>
            <a:ext cx="63910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0B0F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Dobíjení: jak často a kdy</a:t>
            </a:r>
            <a:endParaRPr lang="en-US" sz="4450" dirty="0">
              <a:solidFill>
                <a:srgbClr val="00B0F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9466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993100" y="3031688"/>
            <a:ext cx="1116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Pravidelné nabíjení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530906" y="343709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Doporučuje se nabíjet telefon, když je baterie vybitá na 20-30%.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9466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9" name="Text 6"/>
          <p:cNvSpPr/>
          <p:nvPr/>
        </p:nvSpPr>
        <p:spPr>
          <a:xfrm>
            <a:off x="4842391" y="3031688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Plná kapacita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5422583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Nenechávejte telefon nabíjet déle než na 100% kapacity, může to zrychlit stárnutí baterie.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3" name="Text 10"/>
          <p:cNvSpPr/>
          <p:nvPr/>
        </p:nvSpPr>
        <p:spPr>
          <a:xfrm>
            <a:off x="947857" y="5455682"/>
            <a:ext cx="20216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70671"/>
            <a:ext cx="39904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Používejte originální nabíječku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30906" y="58610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Použití neoriginální nabíječky může vést k poškození baterie a telefonu.</a:t>
            </a:r>
            <a:endParaRPr lang="en-US" sz="1750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7123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0B0F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Skladování baterií: tipy pro delší životnost</a:t>
            </a:r>
            <a:endParaRPr lang="en-US" sz="4450" dirty="0">
              <a:solidFill>
                <a:srgbClr val="00B0F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052132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2557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Ideální teplota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6507004" y="3746183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Skladujte baterie v chladném a suchém prostředí. Teplo a vlhkost baterii poškozují.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28950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DEBE3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2557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Nabíjecí úroveň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10398681" y="3746183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Nejlepší je skladovat baterii na 40-50% nabití. Plně nabitá baterie se rychleji stárne.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89" y="5220975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DEBE3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515332"/>
            <a:ext cx="38720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Vyhněte se hlubokému vybití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6507004" y="6005751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Nenechávejte baterii úplně vybitou. Hluboké vybití může způsobit její nenávratné poškození.</a:t>
            </a:r>
            <a:endParaRPr lang="en-US" sz="175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6520ADD-E09C-274A-C5AB-3F1B28A7D8F7}"/>
              </a:ext>
            </a:extLst>
          </p:cNvPr>
          <p:cNvSpPr/>
          <p:nvPr/>
        </p:nvSpPr>
        <p:spPr>
          <a:xfrm>
            <a:off x="12680443" y="7675603"/>
            <a:ext cx="1858945" cy="472272"/>
          </a:xfrm>
          <a:prstGeom prst="rect">
            <a:avLst/>
          </a:prstGeom>
          <a:solidFill>
            <a:srgbClr val="F9F8F5"/>
          </a:solidFill>
          <a:ln>
            <a:solidFill>
              <a:srgbClr val="F9F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970" y="641151"/>
            <a:ext cx="7500057" cy="638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00B0F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Indikace špatného stavu baterie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70" y="1585793"/>
            <a:ext cx="510659" cy="5106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4970" y="2300645"/>
            <a:ext cx="2553772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Rychlé vybíjení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714970" y="2742367"/>
            <a:ext cx="771405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Telefon se vybíjí rychleji než obvykle i při běžném používání.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70" y="3682008"/>
            <a:ext cx="510659" cy="5106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14970" y="4396859"/>
            <a:ext cx="2553772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Přehřívání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714970" y="4838581"/>
            <a:ext cx="7714059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Telefon se přehřívá i při běžném používání, což může být známkou přetížení baterie.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70" y="6105049"/>
            <a:ext cx="510659" cy="5106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4970" y="6819900"/>
            <a:ext cx="2553772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Nízká výkonnost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714970" y="7261622"/>
            <a:ext cx="771405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Telefon má zpomalený výkon, zamrzá a aplikace se spouštějí pomalu.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7942" y="841058"/>
            <a:ext cx="7788116" cy="1210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00B0F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Strategie pro prodloužení výdrže baterie</a:t>
            </a:r>
            <a:endParaRPr lang="en-US" sz="3800" dirty="0">
              <a:solidFill>
                <a:srgbClr val="00B0F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957024" y="2342436"/>
            <a:ext cx="22860" cy="5045988"/>
          </a:xfrm>
          <a:prstGeom prst="roundRect">
            <a:avLst>
              <a:gd name="adj" fmla="val 127114"/>
            </a:avLst>
          </a:prstGeom>
          <a:solidFill>
            <a:srgbClr val="D3D1C9"/>
          </a:solidFill>
          <a:ln/>
        </p:spPr>
      </p:sp>
      <p:sp>
        <p:nvSpPr>
          <p:cNvPr id="5" name="Shape 2"/>
          <p:cNvSpPr/>
          <p:nvPr/>
        </p:nvSpPr>
        <p:spPr>
          <a:xfrm>
            <a:off x="1163479" y="2766774"/>
            <a:ext cx="677942" cy="22860"/>
          </a:xfrm>
          <a:prstGeom prst="roundRect">
            <a:avLst>
              <a:gd name="adj" fmla="val 127114"/>
            </a:avLst>
          </a:prstGeom>
          <a:solidFill>
            <a:srgbClr val="D3D1C9"/>
          </a:solidFill>
          <a:ln/>
        </p:spPr>
      </p:sp>
      <p:sp>
        <p:nvSpPr>
          <p:cNvPr id="6" name="Shape 3"/>
          <p:cNvSpPr/>
          <p:nvPr/>
        </p:nvSpPr>
        <p:spPr>
          <a:xfrm>
            <a:off x="750570" y="2560320"/>
            <a:ext cx="435769" cy="435769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7" name="Text 4"/>
          <p:cNvSpPr/>
          <p:nvPr/>
        </p:nvSpPr>
        <p:spPr>
          <a:xfrm>
            <a:off x="920710" y="2632829"/>
            <a:ext cx="95369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033826" y="2536150"/>
            <a:ext cx="2421493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Ztlumte zvuk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2033826" y="2955012"/>
            <a:ext cx="6432233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Ztlumení zvuku a vibrace telefonu snižuje spotřebu energie.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63479" y="4076700"/>
            <a:ext cx="677942" cy="22860"/>
          </a:xfrm>
          <a:prstGeom prst="roundRect">
            <a:avLst>
              <a:gd name="adj" fmla="val 127114"/>
            </a:avLst>
          </a:prstGeom>
          <a:solidFill>
            <a:srgbClr val="D3D1C9"/>
          </a:solidFill>
          <a:ln/>
        </p:spPr>
      </p:sp>
      <p:sp>
        <p:nvSpPr>
          <p:cNvPr id="11" name="Shape 8"/>
          <p:cNvSpPr/>
          <p:nvPr/>
        </p:nvSpPr>
        <p:spPr>
          <a:xfrm>
            <a:off x="750570" y="3870246"/>
            <a:ext cx="435769" cy="435769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2" name="Text 9"/>
          <p:cNvSpPr/>
          <p:nvPr/>
        </p:nvSpPr>
        <p:spPr>
          <a:xfrm>
            <a:off x="884634" y="3942755"/>
            <a:ext cx="167640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2033826" y="3846076"/>
            <a:ext cx="2421493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Snižte jas displeje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2033826" y="4264938"/>
            <a:ext cx="6432233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Displej je jedním z největších žroutů energie. Nastavte si optimální jas.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63479" y="5386626"/>
            <a:ext cx="677942" cy="22860"/>
          </a:xfrm>
          <a:prstGeom prst="roundRect">
            <a:avLst>
              <a:gd name="adj" fmla="val 127114"/>
            </a:avLst>
          </a:prstGeom>
          <a:solidFill>
            <a:srgbClr val="D3D1C9"/>
          </a:solidFill>
          <a:ln/>
        </p:spPr>
      </p:sp>
      <p:sp>
        <p:nvSpPr>
          <p:cNvPr id="16" name="Shape 13"/>
          <p:cNvSpPr/>
          <p:nvPr/>
        </p:nvSpPr>
        <p:spPr>
          <a:xfrm>
            <a:off x="750570" y="5180171"/>
            <a:ext cx="435769" cy="435769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7" name="Text 14"/>
          <p:cNvSpPr/>
          <p:nvPr/>
        </p:nvSpPr>
        <p:spPr>
          <a:xfrm>
            <a:off x="882134" y="5252680"/>
            <a:ext cx="172641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2033826" y="5156002"/>
            <a:ext cx="3019901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Vypněte Wi-Fi a Bluetooth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2033826" y="5574863"/>
            <a:ext cx="6432233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Používejte Wi-Fi a Bluetooth pouze tehdy, když je to nutné.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163479" y="6696551"/>
            <a:ext cx="677942" cy="22860"/>
          </a:xfrm>
          <a:prstGeom prst="roundRect">
            <a:avLst>
              <a:gd name="adj" fmla="val 127114"/>
            </a:avLst>
          </a:prstGeom>
          <a:solidFill>
            <a:srgbClr val="D3D1C9"/>
          </a:solidFill>
          <a:ln/>
        </p:spPr>
      </p:sp>
      <p:sp>
        <p:nvSpPr>
          <p:cNvPr id="21" name="Shape 18"/>
          <p:cNvSpPr/>
          <p:nvPr/>
        </p:nvSpPr>
        <p:spPr>
          <a:xfrm>
            <a:off x="750570" y="6490097"/>
            <a:ext cx="435769" cy="435769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22" name="Text 19"/>
          <p:cNvSpPr/>
          <p:nvPr/>
        </p:nvSpPr>
        <p:spPr>
          <a:xfrm>
            <a:off x="878205" y="6562606"/>
            <a:ext cx="180499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2033826" y="6465927"/>
            <a:ext cx="3501866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Uzavřete nepoužívané aplikace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24" name="Text 21"/>
          <p:cNvSpPr/>
          <p:nvPr/>
        </p:nvSpPr>
        <p:spPr>
          <a:xfrm>
            <a:off x="2033826" y="6884789"/>
            <a:ext cx="6432233" cy="309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Aplikace běžící na pozadí spotřebovávají energii i když je nepoužíváte.</a:t>
            </a:r>
            <a:endParaRPr lang="en-US" sz="15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00B0F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Bezpečnost při zacházení s bateriemi</a:t>
            </a:r>
            <a:endParaRPr lang="en-US" sz="4300" dirty="0">
              <a:solidFill>
                <a:srgbClr val="00B0F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368272"/>
            <a:ext cx="4621173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Neskladujte v extrémních teplotách</a:t>
            </a:r>
            <a:endParaRPr lang="en-US" sz="2150" dirty="0">
              <a:solidFill>
                <a:srgbClr val="0070C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2208728" y="301835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Vyhněte se teplým a vlhkým místům, kde by baterie mohla explodovat.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4307919"/>
            <a:ext cx="415194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Nepoužívejte poškozené baterie</a:t>
            </a:r>
            <a:endParaRPr lang="en-US" sz="2150" dirty="0">
              <a:solidFill>
                <a:srgbClr val="0070C0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2208728" y="4785479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Pokud je baterie poškozená, nepoužívejte ji. Může dojít k úniku nebezpečných chemikálií.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6075045"/>
            <a:ext cx="377118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70C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Neodkládejte baterii do ohně</a:t>
            </a:r>
            <a:endParaRPr lang="en-US" sz="2150" dirty="0">
              <a:solidFill>
                <a:srgbClr val="0070C0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22087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Baterie mohou při požáru explodovat a způsobit vážné zranění.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361</Words>
  <Application>Microsoft Office PowerPoint</Application>
  <PresentationFormat>Vlastní</PresentationFormat>
  <Paragraphs>62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DM Sans Medium</vt:lpstr>
      <vt:lpstr>Arial</vt:lpstr>
      <vt:lpstr>Inter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zak</cp:lastModifiedBy>
  <cp:revision>5</cp:revision>
  <dcterms:created xsi:type="dcterms:W3CDTF">2024-12-03T10:03:08Z</dcterms:created>
  <dcterms:modified xsi:type="dcterms:W3CDTF">2024-12-09T08:13:58Z</dcterms:modified>
</cp:coreProperties>
</file>