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8" r:id="rId2"/>
    <p:sldId id="259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887F-4542-4E33-886C-A6FC98C8A4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40D-FBE8-40E2-88FB-044C2A03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97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887F-4542-4E33-886C-A6FC98C8A4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40D-FBE8-40E2-88FB-044C2A03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37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887F-4542-4E33-886C-A6FC98C8A4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40D-FBE8-40E2-88FB-044C2A03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031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887F-4542-4E33-886C-A6FC98C8A4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40D-FBE8-40E2-88FB-044C2A03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690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887F-4542-4E33-886C-A6FC98C8A4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40D-FBE8-40E2-88FB-044C2A03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516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887F-4542-4E33-886C-A6FC98C8A4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40D-FBE8-40E2-88FB-044C2A03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8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887F-4542-4E33-886C-A6FC98C8A4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40D-FBE8-40E2-88FB-044C2A03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093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887F-4542-4E33-886C-A6FC98C8A4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40D-FBE8-40E2-88FB-044C2A03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746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887F-4542-4E33-886C-A6FC98C8A4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40D-FBE8-40E2-88FB-044C2A03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76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887F-4542-4E33-886C-A6FC98C8A4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40D-FBE8-40E2-88FB-044C2A03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31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887F-4542-4E33-886C-A6FC98C8A4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40D-FBE8-40E2-88FB-044C2A03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81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887F-4542-4E33-886C-A6FC98C8A4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40D-FBE8-40E2-88FB-044C2A03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6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887F-4542-4E33-886C-A6FC98C8A4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40D-FBE8-40E2-88FB-044C2A03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98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887F-4542-4E33-886C-A6FC98C8A4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40D-FBE8-40E2-88FB-044C2A03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22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887F-4542-4E33-886C-A6FC98C8A4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40D-FBE8-40E2-88FB-044C2A03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48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887F-4542-4E33-886C-A6FC98C8A4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040D-FBE8-40E2-88FB-044C2A03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72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A6C887F-4542-4E33-886C-A6FC98C8A4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7F2040D-FBE8-40E2-88FB-044C2A03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64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A6C887F-4542-4E33-886C-A6FC98C8A453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7F2040D-FBE8-40E2-88FB-044C2A03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291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C8E5E-2CB1-1F63-190F-CA9C6A76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53" y="393700"/>
            <a:ext cx="4210947" cy="1498600"/>
          </a:xfrm>
        </p:spPr>
        <p:txBody>
          <a:bodyPr>
            <a:normAutofit/>
          </a:bodyPr>
          <a:lstStyle/>
          <a:p>
            <a:r>
              <a:rPr lang="cs-CZ" sz="7200" dirty="0">
                <a:solidFill>
                  <a:schemeClr val="accent2">
                    <a:lumMod val="75000"/>
                  </a:schemeClr>
                </a:solidFill>
              </a:rPr>
              <a:t> brouci</a:t>
            </a:r>
          </a:p>
        </p:txBody>
      </p:sp>
      <p:pic>
        <p:nvPicPr>
          <p:cNvPr id="1026" name="Picture 2" descr="Obrázek - Lucanus cervus (roháč obecný) | BioLib.cz">
            <a:extLst>
              <a:ext uri="{FF2B5EF4-FFF2-40B4-BE49-F238E27FC236}">
                <a16:creationId xmlns:a16="http://schemas.microsoft.com/office/drawing/2014/main" id="{9546A7A4-8B44-FA4A-AB61-091FD76EE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5" y="2408237"/>
            <a:ext cx="6024161" cy="40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háč Dubovém Lese Closeup — Stock Fotografie © krjaki1973 #216146752">
            <a:extLst>
              <a:ext uri="{FF2B5EF4-FFF2-40B4-BE49-F238E27FC236}">
                <a16:creationId xmlns:a16="http://schemas.microsoft.com/office/drawing/2014/main" id="{8C370CF4-EC28-D66C-C813-E41334255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6" b="9322"/>
          <a:stretch/>
        </p:blipFill>
        <p:spPr bwMode="auto">
          <a:xfrm>
            <a:off x="8537882" y="825500"/>
            <a:ext cx="3216865" cy="478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ify Nena">
            <a:extLst>
              <a:ext uri="{FF2B5EF4-FFF2-40B4-BE49-F238E27FC236}">
                <a16:creationId xmlns:a16="http://schemas.microsoft.com/office/drawing/2014/main" id="{45372D1F-C392-3C47-E651-9AD60FC51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56" y="-247466"/>
            <a:ext cx="2977966" cy="297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88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t roháče | FotoAparát.cz">
            <a:extLst>
              <a:ext uri="{FF2B5EF4-FFF2-40B4-BE49-F238E27FC236}">
                <a16:creationId xmlns:a16="http://schemas.microsoft.com/office/drawing/2014/main" id="{478F08C6-0786-4D8E-CFED-AE5EA68EC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78" y="2379941"/>
            <a:ext cx="3257103" cy="3759200"/>
          </a:xfrm>
          <a:prstGeom prst="roundRect">
            <a:avLst>
              <a:gd name="adj" fmla="val 7676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05EFBD4-2EE1-1FEF-44CF-4FF7030E272D}"/>
              </a:ext>
            </a:extLst>
          </p:cNvPr>
          <p:cNvSpPr txBox="1"/>
          <p:nvPr/>
        </p:nvSpPr>
        <p:spPr>
          <a:xfrm rot="903919" flipH="1">
            <a:off x="1113189" y="821416"/>
            <a:ext cx="2592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accent6"/>
                </a:solidFill>
                <a:highlight>
                  <a:srgbClr val="000000"/>
                </a:highlight>
              </a:rPr>
              <a:t>Dorůstá 35-75 mm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3E1E307-4708-C1C4-2EDA-C74DE3161A22}"/>
              </a:ext>
            </a:extLst>
          </p:cNvPr>
          <p:cNvSpPr txBox="1"/>
          <p:nvPr/>
        </p:nvSpPr>
        <p:spPr>
          <a:xfrm>
            <a:off x="3416300" y="266333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FFFF00"/>
                </a:solidFill>
                <a:highlight>
                  <a:srgbClr val="000000"/>
                </a:highlight>
              </a:rPr>
              <a:t>Roháč obecný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F95F24-D725-27B2-FC36-7B25BC8D2A37}"/>
              </a:ext>
            </a:extLst>
          </p:cNvPr>
          <p:cNvSpPr txBox="1"/>
          <p:nvPr/>
        </p:nvSpPr>
        <p:spPr>
          <a:xfrm rot="20898522">
            <a:off x="8260820" y="2368879"/>
            <a:ext cx="250414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Google Sans"/>
              </a:rPr>
              <a:t>ž</a:t>
            </a:r>
            <a:r>
              <a:rPr lang="pt-BR" sz="36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Google Sans"/>
              </a:rPr>
              <a:t>iví se nektar</a:t>
            </a:r>
            <a:r>
              <a:rPr lang="cs-CZ" sz="3600" b="0" i="0" dirty="0" err="1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Google Sans"/>
              </a:rPr>
              <a:t>em</a:t>
            </a:r>
            <a:r>
              <a:rPr lang="pt-BR" sz="36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Google Sans"/>
              </a:rPr>
              <a:t> a šťávou rostlin.</a:t>
            </a:r>
            <a:endParaRPr lang="cs-CZ" sz="2800" dirty="0">
              <a:solidFill>
                <a:schemeClr val="accent5">
                  <a:lumMod val="75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5E06023-BE2A-2B4D-635E-00F71468CC43}"/>
              </a:ext>
            </a:extLst>
          </p:cNvPr>
          <p:cNvSpPr txBox="1"/>
          <p:nvPr/>
        </p:nvSpPr>
        <p:spPr>
          <a:xfrm rot="20904379">
            <a:off x="870166" y="2914433"/>
            <a:ext cx="3896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0" i="0" dirty="0"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Žije v dutinách starých stromů a v mrtvých pařezech v lesích a hájíc</a:t>
            </a:r>
            <a:endParaRPr lang="cs-CZ" sz="3600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1102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3E1E307-4708-C1C4-2EDA-C74DE3161A22}"/>
              </a:ext>
            </a:extLst>
          </p:cNvPr>
          <p:cNvSpPr txBox="1"/>
          <p:nvPr/>
        </p:nvSpPr>
        <p:spPr>
          <a:xfrm>
            <a:off x="3719688" y="114925"/>
            <a:ext cx="575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chemeClr val="accent6">
                    <a:lumMod val="50000"/>
                  </a:schemeClr>
                </a:solidFill>
                <a:highlight>
                  <a:srgbClr val="000000"/>
                </a:highlight>
              </a:rPr>
              <a:t>Roháč obecný</a:t>
            </a:r>
          </a:p>
        </p:txBody>
      </p:sp>
      <p:pic>
        <p:nvPicPr>
          <p:cNvPr id="1028" name="Picture 4" descr="Roháč obecný">
            <a:extLst>
              <a:ext uri="{FF2B5EF4-FFF2-40B4-BE49-F238E27FC236}">
                <a16:creationId xmlns:a16="http://schemas.microsoft.com/office/drawing/2014/main" id="{B1AEF32D-0EFE-A916-38F3-83A7A6DC8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39" y="2726343"/>
            <a:ext cx="4329922" cy="3243262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050CE5F-592B-2DEC-3144-11D2CC98DEE3}"/>
              </a:ext>
            </a:extLst>
          </p:cNvPr>
          <p:cNvSpPr txBox="1"/>
          <p:nvPr/>
        </p:nvSpPr>
        <p:spPr>
          <a:xfrm rot="20999242">
            <a:off x="114842" y="1646906"/>
            <a:ext cx="56487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accent5"/>
                </a:solidFill>
                <a:highlight>
                  <a:srgbClr val="000000"/>
                </a:highlight>
                <a:latin typeface="Google Sans"/>
              </a:rPr>
              <a:t>Samec dosahuje délky 37 až 75 milimetrů a vyznačuje </a:t>
            </a:r>
            <a:r>
              <a:rPr lang="cs-CZ" sz="2800" b="0" i="0" dirty="0">
                <a:solidFill>
                  <a:schemeClr val="accent5"/>
                </a:solidFill>
                <a:effectLst/>
                <a:highlight>
                  <a:srgbClr val="000000"/>
                </a:highlight>
                <a:latin typeface="Google Sans"/>
              </a:rPr>
              <a:t>se mohutnými kusadly, které připomínají parohy, a kterými spolu samci zápasí.</a:t>
            </a:r>
            <a:endParaRPr lang="cs-CZ" sz="2800" dirty="0">
              <a:solidFill>
                <a:schemeClr val="accent5"/>
              </a:solidFill>
              <a:highlight>
                <a:srgbClr val="000000"/>
              </a:highlight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CF55DD9-C5EF-2311-4D19-4DDCC71F42A9}"/>
              </a:ext>
            </a:extLst>
          </p:cNvPr>
          <p:cNvSpPr txBox="1"/>
          <p:nvPr/>
        </p:nvSpPr>
        <p:spPr>
          <a:xfrm rot="1782156">
            <a:off x="6391275" y="2495069"/>
            <a:ext cx="61658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0" i="0" dirty="0">
                <a:solidFill>
                  <a:schemeClr val="tx2"/>
                </a:solidFill>
                <a:effectLst/>
                <a:highlight>
                  <a:srgbClr val="000000"/>
                </a:highlight>
                <a:latin typeface="Google Sans"/>
              </a:rPr>
              <a:t>Samice jsou 30 až 45 milimetrů velké, mohutná kusadla jim chybí.</a:t>
            </a:r>
            <a:endParaRPr lang="cs-CZ" sz="3200" dirty="0">
              <a:solidFill>
                <a:schemeClr val="tx2"/>
              </a:solidFill>
              <a:highlight>
                <a:srgbClr val="000000"/>
              </a:highlight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64CAA10-A3C9-DB29-CBEA-AC58316AB095}"/>
              </a:ext>
            </a:extLst>
          </p:cNvPr>
          <p:cNvSpPr txBox="1"/>
          <p:nvPr/>
        </p:nvSpPr>
        <p:spPr>
          <a:xfrm rot="19724412">
            <a:off x="-264348" y="4147988"/>
            <a:ext cx="64071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highlight>
                  <a:srgbClr val="000000"/>
                </a:highlight>
                <a:latin typeface="Google Sans"/>
              </a:rPr>
              <a:t>Hlava a štít jsou černé, krovky lesklé, tmavě hnědé.</a:t>
            </a:r>
            <a:endParaRPr lang="cs-CZ" sz="2800" dirty="0">
              <a:solidFill>
                <a:schemeClr val="accent5">
                  <a:lumMod val="60000"/>
                  <a:lumOff val="40000"/>
                </a:schemeClr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5949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3E1FD-27E1-01C8-24BD-50591A3F8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1800"/>
            <a:ext cx="5272087" cy="1219200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FFFF00"/>
                </a:solidFill>
                <a:highlight>
                  <a:srgbClr val="000000"/>
                </a:highlight>
              </a:rPr>
              <a:t>Roháč obecný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C846E1-A585-0C89-3FAC-755C3E41AA5D}"/>
              </a:ext>
            </a:extLst>
          </p:cNvPr>
          <p:cNvSpPr txBox="1"/>
          <p:nvPr/>
        </p:nvSpPr>
        <p:spPr>
          <a:xfrm rot="20159444">
            <a:off x="240338" y="2221669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0" i="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opensans"/>
              </a:rPr>
              <a:t>Vyskytuje se od poloviny května do konce července v dubových, ale i smíšených lesích.</a:t>
            </a:r>
            <a:endParaRPr lang="cs-CZ" sz="2800" dirty="0">
              <a:solidFill>
                <a:srgbClr val="92D050"/>
              </a:solidFill>
              <a:highlight>
                <a:srgbClr val="000000"/>
              </a:highlight>
            </a:endParaRPr>
          </a:p>
        </p:txBody>
      </p:sp>
      <p:pic>
        <p:nvPicPr>
          <p:cNvPr id="5" name="Picture 4" descr="Roháč obecný">
            <a:extLst>
              <a:ext uri="{FF2B5EF4-FFF2-40B4-BE49-F238E27FC236}">
                <a16:creationId xmlns:a16="http://schemas.microsoft.com/office/drawing/2014/main" id="{AF26FF93-D7AF-0816-5179-7CB1DB503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549" y="1543671"/>
            <a:ext cx="4329922" cy="3243262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2A4D355-6EB4-63FB-8C67-EB225011481E}"/>
              </a:ext>
            </a:extLst>
          </p:cNvPr>
          <p:cNvSpPr txBox="1"/>
          <p:nvPr/>
        </p:nvSpPr>
        <p:spPr>
          <a:xfrm rot="1674648">
            <a:off x="6312880" y="1452610"/>
            <a:ext cx="6165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highlight>
                  <a:srgbClr val="000000"/>
                </a:highlight>
                <a:latin typeface="opensans"/>
              </a:rPr>
              <a:t>Larvy se živí ztrouchnivělým dřevem, dospělci mízou stromů</a:t>
            </a:r>
            <a:r>
              <a:rPr lang="cs-CZ" sz="24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sans"/>
              </a:rPr>
              <a:t>.</a:t>
            </a:r>
            <a:endParaRPr lang="cs-CZ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67B9198-FD0B-4A30-C726-263569F415B1}"/>
              </a:ext>
            </a:extLst>
          </p:cNvPr>
          <p:cNvSpPr txBox="1"/>
          <p:nvPr/>
        </p:nvSpPr>
        <p:spPr>
          <a:xfrm>
            <a:off x="2841625" y="5268604"/>
            <a:ext cx="61658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0" i="0" dirty="0">
                <a:solidFill>
                  <a:schemeClr val="tx2"/>
                </a:solidFill>
                <a:effectLst/>
                <a:highlight>
                  <a:srgbClr val="000000"/>
                </a:highlight>
                <a:latin typeface="opensans"/>
              </a:rPr>
              <a:t>Největší evropský druh brouka. Je zapsán v Červeném seznamu ohrožených druhů ČR.</a:t>
            </a:r>
            <a:endParaRPr lang="cs-CZ" sz="3200" dirty="0">
              <a:solidFill>
                <a:schemeClr val="tx2"/>
              </a:solidFill>
              <a:highlight>
                <a:srgbClr val="000000"/>
              </a:highlight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C0B63B1-17A7-0A2E-846F-89CFC0991710}"/>
              </a:ext>
            </a:extLst>
          </p:cNvPr>
          <p:cNvSpPr txBox="1"/>
          <p:nvPr/>
        </p:nvSpPr>
        <p:spPr>
          <a:xfrm>
            <a:off x="3897135" y="4786933"/>
            <a:ext cx="491451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u="sng" dirty="0">
                <a:solidFill>
                  <a:srgbClr val="166936"/>
                </a:solidFill>
                <a:effectLst/>
                <a:highlight>
                  <a:srgbClr val="000000"/>
                </a:highlight>
                <a:latin typeface="opensans"/>
              </a:rPr>
              <a:t>Čím je významný?</a:t>
            </a:r>
            <a:endParaRPr lang="cs-CZ" sz="2400" b="1" u="sng" dirty="0">
              <a:solidFill>
                <a:srgbClr val="166936"/>
              </a:solidFill>
              <a:effectLst/>
              <a:highlight>
                <a:srgbClr val="000000"/>
              </a:highlight>
              <a:latin typeface="opensan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14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Síť</Template>
  <TotalTime>52</TotalTime>
  <Words>125</Words>
  <Application>Microsoft Office PowerPoint</Application>
  <PresentationFormat>Širokoúhlá obrazovka</PresentationFormat>
  <Paragraphs>14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Google Sans</vt:lpstr>
      <vt:lpstr>opensans</vt:lpstr>
      <vt:lpstr>Síť</vt:lpstr>
      <vt:lpstr> brouci</vt:lpstr>
      <vt:lpstr>Prezentace aplikace PowerPoint</vt:lpstr>
      <vt:lpstr>Prezentace aplikace PowerPoint</vt:lpstr>
      <vt:lpstr>Roháč obecný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</cp:lastModifiedBy>
  <cp:revision>8</cp:revision>
  <dcterms:created xsi:type="dcterms:W3CDTF">2024-04-17T06:57:10Z</dcterms:created>
  <dcterms:modified xsi:type="dcterms:W3CDTF">2024-04-24T07:22:59Z</dcterms:modified>
</cp:coreProperties>
</file>