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43398-0E84-4000-37FC-8979B8DD784F}" v="113" dt="2023-12-20T16:06:48.836"/>
    <p1510:client id="{275DDBFF-2484-E003-3C15-35E7409CB905}" v="7" dt="2023-12-20T16:10:51.650"/>
    <p1510:client id="{39C2B9FB-C4CF-4CD9-BCC9-DFD6C1688F39}" v="204" dt="2023-12-20T15:44:25.207"/>
    <p1510:client id="{D9B0636B-9A2D-27E3-4E4A-AA4EFAA4D2FA}" v="43" dt="2023-12-20T18:19:29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1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16">
            <a:extLst>
              <a:ext uri="{FF2B5EF4-FFF2-40B4-BE49-F238E27FC236}">
                <a16:creationId xmlns:a16="http://schemas.microsoft.com/office/drawing/2014/main" xmlns="" id="{FD4AD0ED-45F1-4AB2-8C18-7DED238A0F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18">
            <a:extLst>
              <a:ext uri="{FF2B5EF4-FFF2-40B4-BE49-F238E27FC236}">
                <a16:creationId xmlns:a16="http://schemas.microsoft.com/office/drawing/2014/main" xmlns="" id="{B7430622-9855-482E-98A8-1FAECC9090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715C76D5-716D-420A-ABDC-55BF6D9ED2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76" name="Oval 21">
              <a:extLst>
                <a:ext uri="{FF2B5EF4-FFF2-40B4-BE49-F238E27FC236}">
                  <a16:creationId xmlns:a16="http://schemas.microsoft.com/office/drawing/2014/main" xmlns="" id="{79875022-E2DB-4A9E-8832-E7009F0E40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xmlns="" id="{DBFBDCA6-4D2C-451E-8205-8C334DCEEE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23">
              <a:extLst>
                <a:ext uri="{FF2B5EF4-FFF2-40B4-BE49-F238E27FC236}">
                  <a16:creationId xmlns:a16="http://schemas.microsoft.com/office/drawing/2014/main" xmlns="" id="{E395B2B7-3263-461B-8800-669EBE8842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A727DC78-6D51-415D-878D-516F840FB6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8405FB7A-34E4-454E-80C1-3AF31F6003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C56EC0F8-CE39-4C95-B52D-033DBF561C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43326" y="609600"/>
            <a:ext cx="8229600" cy="2819399"/>
          </a:xfrm>
          <a:noFill/>
        </p:spPr>
        <p:txBody>
          <a:bodyPr anchor="b">
            <a:normAutofit/>
          </a:bodyPr>
          <a:lstStyle/>
          <a:p>
            <a:r>
              <a:rPr lang="cs-CZ" sz="4800" b="1">
                <a:solidFill>
                  <a:schemeClr val="bg1"/>
                </a:solidFill>
                <a:ea typeface="Calibri Light"/>
                <a:cs typeface="Calibri Light"/>
              </a:rPr>
              <a:t>MIKROPLASTY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43326" y="3522428"/>
            <a:ext cx="8229600" cy="2607079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ea typeface="Calibri"/>
                <a:cs typeface="Calibri"/>
              </a:rPr>
              <a:t>Daniel </a:t>
            </a:r>
            <a:r>
              <a:rPr lang="cs-CZ" b="1" err="1">
                <a:solidFill>
                  <a:schemeClr val="bg1"/>
                </a:solidFill>
                <a:ea typeface="Calibri"/>
                <a:cs typeface="Calibri"/>
              </a:rPr>
              <a:t>Lelovský</a:t>
            </a:r>
            <a:endParaRPr lang="cs-CZ" b="1">
              <a:solidFill>
                <a:schemeClr val="bg1"/>
              </a:solidFill>
              <a:ea typeface="Calibri"/>
              <a:cs typeface="Calibri"/>
            </a:endParaRPr>
          </a:p>
          <a:p>
            <a:r>
              <a:rPr lang="cs-CZ" b="1" dirty="0">
                <a:solidFill>
                  <a:schemeClr val="bg1"/>
                </a:solidFill>
                <a:ea typeface="Calibri"/>
                <a:cs typeface="Calibri"/>
              </a:rPr>
              <a:t>9.třídy</a:t>
            </a:r>
          </a:p>
        </p:txBody>
      </p:sp>
      <p:sp>
        <p:nvSpPr>
          <p:cNvPr id="78" name="Rectangle 28">
            <a:extLst>
              <a:ext uri="{FF2B5EF4-FFF2-40B4-BE49-F238E27FC236}">
                <a16:creationId xmlns:a16="http://schemas.microsoft.com/office/drawing/2014/main" xmlns="" id="{73162FBC-1EE8-4355-8B2B-CB9A5B4BD5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2940EF9-7ECF-49BA-8F14-5EBC7ADE07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79" name="Straight Connector 31">
              <a:extLst>
                <a:ext uri="{FF2B5EF4-FFF2-40B4-BE49-F238E27FC236}">
                  <a16:creationId xmlns:a16="http://schemas.microsoft.com/office/drawing/2014/main" xmlns="" id="{DF9A5AE3-5A1E-4528-BDC2-D32A66EFFD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039C6801-3BB8-4C41-9385-D9CE4F1485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33">
              <a:extLst>
                <a:ext uri="{FF2B5EF4-FFF2-40B4-BE49-F238E27FC236}">
                  <a16:creationId xmlns:a16="http://schemas.microsoft.com/office/drawing/2014/main" xmlns="" id="{D8EA6929-FF51-4E95-8E16-80E9F371AE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34">
              <a:extLst>
                <a:ext uri="{FF2B5EF4-FFF2-40B4-BE49-F238E27FC236}">
                  <a16:creationId xmlns:a16="http://schemas.microsoft.com/office/drawing/2014/main" xmlns="" id="{FBE91CBD-B19A-4299-90BD-CC3AB69766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ectangle 36">
            <a:extLst>
              <a:ext uri="{FF2B5EF4-FFF2-40B4-BE49-F238E27FC236}">
                <a16:creationId xmlns:a16="http://schemas.microsoft.com/office/drawing/2014/main" xmlns="" id="{26CE109B-4241-4CF1-B587-868774BB44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DD107650-C271-404F-98D8-BB8E7E0306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41F01725-EDBB-493E-A610-EF9ACBABB2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FC8E2A80-F420-488D-AE39-E20BC61B19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41">
              <a:extLst>
                <a:ext uri="{FF2B5EF4-FFF2-40B4-BE49-F238E27FC236}">
                  <a16:creationId xmlns:a16="http://schemas.microsoft.com/office/drawing/2014/main" xmlns="" id="{258A20B2-85E4-4C64-A75F-376DA772A4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288BDCE8-2392-4F5E-B6B4-AD19C903B9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7A453D2-15D8-4403-815F-291FA1634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161EA6B-09CA-445B-AB0D-8DF76FA92D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EA1DAFF-CECA-492F-BFA1-22C64956B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5D3D3744-142C-4653-90AB-546FE6B849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0BC69CAC-820B-41BA-BFCA-79B4557683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3D205E7A-88AB-4C4B-B8D1-5A76AA878B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0D4286E9-8501-4EBF-874C-74897B4B6F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45586ADC-910E-45C9-BAB4-CB0EFBEE5B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DAB594C5-5BB0-49AE-8AAC-AE40A6F8A3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8114C98-A349-4111-A123-E8EAB86ABE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70FB431-AE18-414D-92F4-1D12D19911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24467063-D74E-4D42-8790-B9F6D69584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A1D19BAC-1681-47BC-AAF5-92FAFFF6F4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94347C2B-E846-452C-97AA-7E254FC1CE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10EA2B35-7959-4C2A-84AA-FF5D94FEDE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Obrázek 3" descr="Mikroplasty: Od roku 2013 jsme se zbavili mikroplastových částic v  sortimentu drogerie vlastní značky Kaufland | Kaufland">
            <a:extLst>
              <a:ext uri="{FF2B5EF4-FFF2-40B4-BE49-F238E27FC236}">
                <a16:creationId xmlns:a16="http://schemas.microsoft.com/office/drawing/2014/main" xmlns="" id="{29A9D4EB-D4A2-E695-729B-DFB09F1B64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3150" r="1" b="3527"/>
          <a:stretch/>
        </p:blipFill>
        <p:spPr>
          <a:xfrm>
            <a:off x="626590" y="317578"/>
            <a:ext cx="10851111" cy="3508437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AF19A774-30A5-488B-9BAF-629C644029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6200000">
            <a:off x="474192" y="482489"/>
            <a:ext cx="304800" cy="429768"/>
            <a:chOff x="215328" y="-46937"/>
            <a:chExt cx="304800" cy="2773841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291EBF88-5B98-4258-A542-14C3AF2E52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8FBC2D58-9E3C-490D-BD7A-61EF07EA79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B6CF1BB4-1C1D-4EDE-BA26-0243FCF83B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00C83729-E02F-4512-AFE7-F4792228BD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E2D3D3F2-ABBB-4453-B1C5-1BEBF7E4DD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8214E4A5-A0D2-42C4-8D14-D2A7E495F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7494D7A0-6B21-41E8-A7D3-0033BBB791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1E141D7D-32B0-448E-A666-EA8703AFCF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8D87E268-6345-420F-8B97-B37ED04100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35E1622E-7FA6-4760-A2BF-A8105EBF7B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E64D98-1AC3-DCF2-D60D-E187CD078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018137"/>
            <a:ext cx="4569060" cy="2129586"/>
          </a:xfrm>
          <a:noFill/>
        </p:spPr>
        <p:txBody>
          <a:bodyPr anchor="t">
            <a:normAutofit/>
          </a:bodyPr>
          <a:lstStyle/>
          <a:p>
            <a:r>
              <a:rPr lang="cs-CZ" sz="4800" b="1" dirty="0">
                <a:solidFill>
                  <a:schemeClr val="bg1"/>
                </a:solidFill>
                <a:ea typeface="Calibri Light"/>
                <a:cs typeface="Calibri Light"/>
              </a:rPr>
              <a:t>Co jsou to </a:t>
            </a:r>
            <a:r>
              <a:rPr lang="cs-CZ" sz="4800" b="1" err="1">
                <a:solidFill>
                  <a:schemeClr val="bg1"/>
                </a:solidFill>
                <a:ea typeface="Calibri Light"/>
                <a:cs typeface="Calibri Light"/>
              </a:rPr>
              <a:t>mikroplasty</a:t>
            </a:r>
            <a:r>
              <a:rPr lang="cs-CZ" sz="4800" b="1" dirty="0">
                <a:solidFill>
                  <a:schemeClr val="bg1"/>
                </a:solidFill>
                <a:ea typeface="Calibri Light"/>
                <a:cs typeface="Calibri Light"/>
              </a:rPr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EEC9A2C-4FDB-293E-205F-08402485E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339" y="3932111"/>
            <a:ext cx="8316522" cy="2817857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b="1" dirty="0">
                <a:solidFill>
                  <a:schemeClr val="bg1"/>
                </a:solidFill>
                <a:ea typeface="Calibri"/>
                <a:cs typeface="Calibri"/>
              </a:rPr>
              <a:t>Pevné plastové částice</a:t>
            </a:r>
          </a:p>
          <a:p>
            <a:r>
              <a:rPr lang="cs-CZ" b="1" dirty="0">
                <a:solidFill>
                  <a:schemeClr val="bg1"/>
                </a:solidFill>
                <a:ea typeface="Calibri"/>
                <a:cs typeface="Calibri"/>
              </a:rPr>
              <a:t>Menší než 5mm</a:t>
            </a:r>
          </a:p>
          <a:p>
            <a:r>
              <a:rPr lang="cs-CZ" b="1" dirty="0">
                <a:solidFill>
                  <a:schemeClr val="bg1"/>
                </a:solidFill>
                <a:ea typeface="+mn-lt"/>
                <a:cs typeface="+mn-lt"/>
              </a:rPr>
              <a:t> Které jsou nerozpustné ve vodě a biologicky nerozložitelné. </a:t>
            </a:r>
          </a:p>
          <a:p>
            <a:r>
              <a:rPr lang="cs-CZ" b="1" dirty="0">
                <a:solidFill>
                  <a:schemeClr val="bg1"/>
                </a:solidFill>
                <a:ea typeface="Calibri"/>
                <a:cs typeface="Calibri"/>
              </a:rPr>
              <a:t>Znečistěné půdy, moře a oceány po celém světě.</a:t>
            </a:r>
          </a:p>
        </p:txBody>
      </p:sp>
    </p:spTree>
    <p:extLst>
      <p:ext uri="{BB962C8B-B14F-4D97-AF65-F5344CB8AC3E}">
        <p14:creationId xmlns:p14="http://schemas.microsoft.com/office/powerpoint/2010/main" xmlns="" val="188586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5006F82-50D2-401C-BE85-FFEA1C1963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2034F32-09B4-47B4-B550-1F1CE3D53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DE281959-4C2A-43BA-8C83-11E748D31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085BD03E-6111-486E-A44E-13DE7D69D2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1AEAC14A-07C6-4D53-B462-9F09A96B7E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4EE382AD-4EFB-4F1D-87D8-BBAFF1A147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7F9C3030-DD76-46ED-8C3D-5E6B155D7B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3774AC63-66CE-4E5C-9DAF-71E4E0C042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374276B0-1AE1-4BAA-A117-B597012605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360CBCA-23E4-4B10-7F0B-0CC7BF370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8846" y="607489"/>
            <a:ext cx="5867716" cy="1936333"/>
          </a:xfrm>
          <a:noFill/>
        </p:spPr>
        <p:txBody>
          <a:bodyPr anchor="b">
            <a:normAutofit/>
          </a:bodyPr>
          <a:lstStyle/>
          <a:p>
            <a:r>
              <a:rPr lang="cs-CZ" sz="4800" b="1" dirty="0">
                <a:solidFill>
                  <a:schemeClr val="bg1"/>
                </a:solidFill>
                <a:ea typeface="Calibri Light"/>
                <a:cs typeface="Calibri Light"/>
              </a:rPr>
              <a:t>Jsou </a:t>
            </a:r>
            <a:r>
              <a:rPr lang="cs-CZ" sz="4800" b="1" dirty="0" err="1">
                <a:solidFill>
                  <a:schemeClr val="bg1"/>
                </a:solidFill>
                <a:ea typeface="Calibri Light"/>
                <a:cs typeface="Calibri Light"/>
              </a:rPr>
              <a:t>mikroplasty</a:t>
            </a:r>
            <a:r>
              <a:rPr lang="cs-CZ" sz="4800" b="1" dirty="0">
                <a:solidFill>
                  <a:schemeClr val="bg1"/>
                </a:solidFill>
                <a:ea typeface="Calibri Light"/>
                <a:cs typeface="Calibri Light"/>
              </a:rPr>
              <a:t> všude?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FCECCE4-3046-4A76-B4C0-767A6251C6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D6F309B0-04E5-4883-9605-1364452C68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E11AE0B5-579B-4455-9159-4E4F0A8CCE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7D011DD2-D339-42A2-B916-5E9494D4A4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BE43332E-2051-4B76-BC37-83CA62919D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6B80359C-87A2-4B25-838D-8F833616F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096F20E2-F42F-4B71-8BC5-478533FE16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34039184-A11C-46AE-854D-8B22944360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3D2F1956-BECA-4651-82AD-00D7D7F59D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A3F1C39C-42B5-430D-84F0-7018DD01CE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BA7D71D2-799A-4C6D-AD0E-D7BCF15E9F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5C9B72C0-DA11-4A2F-BADC-5BD946CFD0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Obrázek 3" descr="Mikroplasty v balené vodě i v pivu. Průměrně člověk sní nejméně 50 tisíc  částic ročně, vyplývá ze studie | iROZHLAS - spolehlivé zprávy">
            <a:extLst>
              <a:ext uri="{FF2B5EF4-FFF2-40B4-BE49-F238E27FC236}">
                <a16:creationId xmlns:a16="http://schemas.microsoft.com/office/drawing/2014/main" xmlns="" id="{009D9BCB-47A0-2C08-15CA-2EBE51D952F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3673" r="27020" b="-1"/>
          <a:stretch/>
        </p:blipFill>
        <p:spPr>
          <a:xfrm>
            <a:off x="695408" y="706170"/>
            <a:ext cx="4024499" cy="5431517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2219C598-7B69-490E-97B6-4E4DC4964F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6200000">
            <a:off x="562055" y="850149"/>
            <a:ext cx="304800" cy="429768"/>
            <a:chOff x="215328" y="-46937"/>
            <a:chExt cx="304800" cy="2773841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EF504F69-53C8-4088-9C6A-56FFDA3318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F5EDE870-C63A-4D06-A144-9652B7D895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4CB714C2-8F44-4A42-BA66-2516AFA814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B844F522-4E10-42B1-840D-5959A9639E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3778328-A15B-F434-9923-08DDFE065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9216" y="2897814"/>
            <a:ext cx="6137350" cy="3360078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b="1">
                <a:solidFill>
                  <a:schemeClr val="bg1"/>
                </a:solidFill>
                <a:ea typeface="+mn-lt"/>
                <a:cs typeface="+mn-lt"/>
              </a:rPr>
              <a:t>Plasty mohou být přenášeny vzduchem nebo větrem, což umožňuje jejich distribuci do vzdálených oblastí.</a:t>
            </a:r>
            <a:endParaRPr lang="cs-CZ" b="1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b="1" err="1">
                <a:solidFill>
                  <a:schemeClr val="bg1"/>
                </a:solidFill>
                <a:ea typeface="+mn-lt"/>
                <a:cs typeface="+mn-lt"/>
              </a:rPr>
              <a:t>mikroplasty</a:t>
            </a:r>
            <a:r>
              <a:rPr lang="cs-CZ" b="1" dirty="0">
                <a:solidFill>
                  <a:schemeClr val="bg1"/>
                </a:solidFill>
                <a:ea typeface="+mn-lt"/>
                <a:cs typeface="+mn-lt"/>
              </a:rPr>
              <a:t> jsou nalezeny téměř všude na Zemi</a:t>
            </a:r>
          </a:p>
          <a:p>
            <a:r>
              <a:rPr lang="cs-CZ" b="1" dirty="0">
                <a:solidFill>
                  <a:schemeClr val="bg1"/>
                </a:solidFill>
                <a:ea typeface="+mn-lt"/>
                <a:cs typeface="+mn-lt"/>
              </a:rPr>
              <a:t>Plasty tvoří přes 80 % odpadků na evropských plážích </a:t>
            </a:r>
          </a:p>
          <a:p>
            <a:endParaRPr lang="cs-CZ" b="1" dirty="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10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xmlns="" id="{7A976E23-29EC-4E20-9EF6-B7CC4A821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xmlns="" id="{DF5FCEC6-E657-46F1-925F-13ED192124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2EEEBBCF-2738-42F5-ABD6-9881760263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8" name="Oval 13">
              <a:extLst>
                <a:ext uri="{FF2B5EF4-FFF2-40B4-BE49-F238E27FC236}">
                  <a16:creationId xmlns:a16="http://schemas.microsoft.com/office/drawing/2014/main" xmlns="" id="{8BFC0AF3-A22A-4B9E-9BBE-06CEA5C6C8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F3F06202-3837-419A-A87F-1DC63E427C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18807D28-5DC1-4DAA-AE26-C6ECB37365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B3AE51F5-8D05-42B8-AB92-06F38F330E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7A1E4EBF-44BC-4352-B089-A5147758F9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29B4D6D7-8203-4D69-A752-16AB700D74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BD3CB99-B815-A9CE-A00D-6E94A90EF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059" y="607489"/>
            <a:ext cx="5703593" cy="1666702"/>
          </a:xfrm>
          <a:noFill/>
        </p:spPr>
        <p:txBody>
          <a:bodyPr anchor="b">
            <a:normAutofit/>
          </a:bodyPr>
          <a:lstStyle/>
          <a:p>
            <a:r>
              <a:rPr lang="cs-CZ" sz="4800" b="1" dirty="0">
                <a:solidFill>
                  <a:schemeClr val="bg1"/>
                </a:solidFill>
                <a:ea typeface="Calibri Light"/>
                <a:cs typeface="Calibri Light"/>
              </a:rPr>
              <a:t>Zdravotní následky </a:t>
            </a:r>
            <a:r>
              <a:rPr lang="cs-CZ" sz="4800" b="1" dirty="0" err="1">
                <a:solidFill>
                  <a:schemeClr val="bg1"/>
                </a:solidFill>
                <a:ea typeface="Calibri Light"/>
                <a:cs typeface="Calibri Light"/>
              </a:rPr>
              <a:t>mikroplastů</a:t>
            </a:r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FF0BDB76-BCEC-498E-BA26-C763CD9FA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DD8DF5DF-A251-4BC2-8965-4EDDD01FC5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8930D52D-708D-43A1-B073-469EFDB020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C82491CB-6849-43BB-926B-D979A3DB09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71251642-9512-4A11-9670-BD1C3A9981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3D277633-FF55-420D-87BC-0CB11FD6D0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1452CEF2-C9EC-4C15-99E4-C781AB08A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600459E6-26A3-4EAC-A34C-D0792D88CC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1264D5E9-C8D4-444A-8B1B-C11FB47CBA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3DD99233-66AB-4E60-AF8A-A3259E6A46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64E8492A-EE2A-4BE3-A4B2-2BCE77DA40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F222A220-AA24-4E60-83D6-D32FEB34D8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Obrázek 3" descr="Mikroplasty zamořují vodu, jídlo i vzduch. Do lidského organismu se jich  dostanou statisíce | Blesk.cz">
            <a:extLst>
              <a:ext uri="{FF2B5EF4-FFF2-40B4-BE49-F238E27FC236}">
                <a16:creationId xmlns:a16="http://schemas.microsoft.com/office/drawing/2014/main" xmlns="" id="{F359BC30-C805-A470-E11F-08367773A1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36300" b="1"/>
          <a:stretch/>
        </p:blipFill>
        <p:spPr>
          <a:xfrm>
            <a:off x="6828955" y="972049"/>
            <a:ext cx="4651794" cy="4651794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298B576C-FDA2-46DE-8408-3A76DCF506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6200000">
            <a:off x="6693312" y="1116028"/>
            <a:ext cx="304800" cy="429768"/>
            <a:chOff x="215328" y="-46937"/>
            <a:chExt cx="304800" cy="2773841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94AEA101-943D-4073-AD87-C8D783165E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D103D701-5E08-4A2A-AE99-626C646359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68DF778A-A412-4E7C-9B61-E33D13A532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4EC28832-D2CA-45C0-9C43-0AF9985324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5E73787-2C4C-73BA-7326-592611E3E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397" y="2358552"/>
            <a:ext cx="5644982" cy="4251608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b="1" dirty="0">
                <a:solidFill>
                  <a:schemeClr val="bg1"/>
                </a:solidFill>
                <a:ea typeface="+mn-lt"/>
                <a:cs typeface="+mn-lt"/>
              </a:rPr>
              <a:t>V každodenním shonu si neuvědomujeme, že </a:t>
            </a:r>
            <a:r>
              <a:rPr lang="cs-CZ" b="1" err="1">
                <a:solidFill>
                  <a:schemeClr val="bg1"/>
                </a:solidFill>
                <a:ea typeface="+mn-lt"/>
                <a:cs typeface="+mn-lt"/>
              </a:rPr>
              <a:t>mikroplasty</a:t>
            </a:r>
            <a:r>
              <a:rPr lang="cs-CZ" b="1" dirty="0">
                <a:solidFill>
                  <a:schemeClr val="bg1"/>
                </a:solidFill>
                <a:ea typeface="+mn-lt"/>
                <a:cs typeface="+mn-lt"/>
              </a:rPr>
              <a:t> jíme jako na běžícím pásu.</a:t>
            </a:r>
          </a:p>
          <a:p>
            <a:r>
              <a:rPr lang="cs-CZ" b="1" dirty="0">
                <a:solidFill>
                  <a:schemeClr val="bg1"/>
                </a:solidFill>
                <a:ea typeface="+mn-lt"/>
                <a:cs typeface="+mn-lt"/>
              </a:rPr>
              <a:t>Nevědomky jich ale sníme každý týden asi 5 gramů.</a:t>
            </a:r>
          </a:p>
          <a:p>
            <a:r>
              <a:rPr lang="cs-CZ" b="1" dirty="0">
                <a:solidFill>
                  <a:schemeClr val="bg1"/>
                </a:solidFill>
                <a:ea typeface="+mn-lt"/>
                <a:cs typeface="+mn-lt"/>
              </a:rPr>
              <a:t>Část </a:t>
            </a:r>
            <a:r>
              <a:rPr lang="cs-CZ" b="1" err="1">
                <a:solidFill>
                  <a:schemeClr val="bg1"/>
                </a:solidFill>
                <a:ea typeface="+mn-lt"/>
                <a:cs typeface="+mn-lt"/>
              </a:rPr>
              <a:t>mikroplastů</a:t>
            </a:r>
            <a:r>
              <a:rPr lang="cs-CZ" b="1" dirty="0">
                <a:solidFill>
                  <a:schemeClr val="bg1"/>
                </a:solidFill>
                <a:ea typeface="+mn-lt"/>
                <a:cs typeface="+mn-lt"/>
              </a:rPr>
              <a:t>, které sníme, vyloučíme spolu s dalšími odpadními látkami, a to v průměru 20 </a:t>
            </a:r>
            <a:r>
              <a:rPr lang="cs-CZ" b="1" err="1">
                <a:solidFill>
                  <a:schemeClr val="bg1"/>
                </a:solidFill>
                <a:ea typeface="+mn-lt"/>
                <a:cs typeface="+mn-lt"/>
              </a:rPr>
              <a:t>mikroplastů</a:t>
            </a:r>
            <a:r>
              <a:rPr lang="cs-CZ" b="1" dirty="0">
                <a:solidFill>
                  <a:schemeClr val="bg1"/>
                </a:solidFill>
                <a:ea typeface="+mn-lt"/>
                <a:cs typeface="+mn-lt"/>
              </a:rPr>
              <a:t> na 10 gramů stolice.</a:t>
            </a:r>
            <a:endParaRPr lang="cs-CZ" b="1" dirty="0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297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A976E23-29EC-4E20-9EF6-B7CC4A821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F5FCEC6-E657-46F1-925F-13ED192124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2EEEBBCF-2738-42F5-ABD6-9881760263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8BFC0AF3-A22A-4B9E-9BBE-06CEA5C6C8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F3F06202-3837-419A-A87F-1DC63E427C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18807D28-5DC1-4DAA-AE26-C6ECB37365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B3AE51F5-8D05-42B8-AB92-06F38F330E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7A1E4EBF-44BC-4352-B089-A5147758F9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29B4D6D7-8203-4D69-A752-16AB700D74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202EE6-F31F-0A0D-8FDD-7D35CDD3A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07489"/>
            <a:ext cx="5492578" cy="1666702"/>
          </a:xfrm>
          <a:noFill/>
        </p:spPr>
        <p:txBody>
          <a:bodyPr anchor="b">
            <a:normAutofit/>
          </a:bodyPr>
          <a:lstStyle/>
          <a:p>
            <a:r>
              <a:rPr lang="cs-CZ" sz="4800" b="1" dirty="0">
                <a:solidFill>
                  <a:schemeClr val="bg1"/>
                </a:solidFill>
                <a:ea typeface="Calibri Light"/>
                <a:cs typeface="Calibri Light"/>
              </a:rPr>
              <a:t>Jak odstranit </a:t>
            </a:r>
            <a:r>
              <a:rPr lang="cs-CZ" sz="4800" b="1" dirty="0" err="1">
                <a:solidFill>
                  <a:schemeClr val="bg1"/>
                </a:solidFill>
                <a:ea typeface="Calibri Light"/>
                <a:cs typeface="Calibri Light"/>
              </a:rPr>
              <a:t>mikroplasty</a:t>
            </a:r>
            <a:r>
              <a:rPr lang="cs-CZ" sz="4800" b="1" dirty="0">
                <a:solidFill>
                  <a:schemeClr val="bg1"/>
                </a:solidFill>
                <a:ea typeface="Calibri Light"/>
                <a:cs typeface="Calibri Light"/>
              </a:rPr>
              <a:t> ve vodě</a:t>
            </a:r>
            <a:endParaRPr lang="cs-CZ" sz="4800" b="1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FF0BDB76-BCEC-498E-BA26-C763CD9FA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DD8DF5DF-A251-4BC2-8965-4EDDD01FC5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8930D52D-708D-43A1-B073-469EFDB020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C82491CB-6849-43BB-926B-D979A3DB09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71251642-9512-4A11-9670-BD1C3A9981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3D277633-FF55-420D-87BC-0CB11FD6D0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1452CEF2-C9EC-4C15-99E4-C781AB08A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600459E6-26A3-4EAC-A34C-D0792D88CC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1264D5E9-C8D4-444A-8B1B-C11FB47CBA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3DD99233-66AB-4E60-AF8A-A3259E6A46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64E8492A-EE2A-4BE3-A4B2-2BCE77DA40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F222A220-AA24-4E60-83D6-D32FEB34D8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Obrázek 3" descr="Mikroplasty: Ryby jich mají stále více, způsobují navíc parazity | Blesk.cz">
            <a:extLst>
              <a:ext uri="{FF2B5EF4-FFF2-40B4-BE49-F238E27FC236}">
                <a16:creationId xmlns:a16="http://schemas.microsoft.com/office/drawing/2014/main" xmlns="" id="{205B8019-9456-F235-12A6-68D86FE94A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7116" r="30134" b="1"/>
          <a:stretch/>
        </p:blipFill>
        <p:spPr>
          <a:xfrm>
            <a:off x="6828955" y="972049"/>
            <a:ext cx="4651794" cy="4651794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298B576C-FDA2-46DE-8408-3A76DCF506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6200000">
            <a:off x="6693312" y="1116028"/>
            <a:ext cx="304800" cy="429768"/>
            <a:chOff x="215328" y="-46937"/>
            <a:chExt cx="304800" cy="2773841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94AEA101-943D-4073-AD87-C8D783165E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D103D701-5E08-4A2A-AE99-626C646359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68DF778A-A412-4E7C-9B61-E33D13A532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4EC28832-D2CA-45C0-9C43-0AF9985324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F0D78F5-3AD8-A50D-396A-2C973BBFA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090" y="2405444"/>
            <a:ext cx="6043566" cy="3759240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b="1" dirty="0">
                <a:solidFill>
                  <a:schemeClr val="bg1"/>
                </a:solidFill>
                <a:ea typeface="+mn-lt"/>
                <a:cs typeface="+mn-lt"/>
              </a:rPr>
              <a:t>Reverzní osmóza je velice účinnou technologií čištění.</a:t>
            </a:r>
          </a:p>
          <a:p>
            <a:r>
              <a:rPr lang="cs-CZ" b="1" err="1">
                <a:solidFill>
                  <a:schemeClr val="bg1"/>
                </a:solidFill>
                <a:ea typeface="+mn-lt"/>
                <a:cs typeface="+mn-lt"/>
              </a:rPr>
              <a:t>Nanofiltrace</a:t>
            </a:r>
            <a:r>
              <a:rPr lang="cs-CZ" b="1" dirty="0">
                <a:solidFill>
                  <a:schemeClr val="bg1"/>
                </a:solidFill>
                <a:ea typeface="+mn-lt"/>
                <a:cs typeface="+mn-lt"/>
              </a:rPr>
              <a:t> je jednou z metod, pomocí které dokonale vyčistíte vodu od jakýchkoliv nečistot.</a:t>
            </a:r>
          </a:p>
          <a:p>
            <a:r>
              <a:rPr lang="cs-CZ" b="1" dirty="0">
                <a:solidFill>
                  <a:schemeClr val="bg1"/>
                </a:solidFill>
                <a:ea typeface="+mn-lt"/>
                <a:cs typeface="+mn-lt"/>
              </a:rPr>
              <a:t>Uhlíkový filtr na pitnou vodu na sebe naváže </a:t>
            </a:r>
            <a:r>
              <a:rPr lang="cs-CZ" b="1" err="1">
                <a:solidFill>
                  <a:schemeClr val="bg1"/>
                </a:solidFill>
                <a:ea typeface="+mn-lt"/>
                <a:cs typeface="+mn-lt"/>
              </a:rPr>
              <a:t>mikroplasty</a:t>
            </a:r>
            <a:r>
              <a:rPr lang="cs-CZ" b="1" dirty="0">
                <a:solidFill>
                  <a:schemeClr val="bg1"/>
                </a:solidFill>
                <a:ea typeface="+mn-lt"/>
                <a:cs typeface="+mn-lt"/>
              </a:rPr>
              <a:t>, chlór, některé bakterie, pesticidy, hormony, těžké kovy nebo chemikálie.</a:t>
            </a:r>
            <a:endParaRPr lang="cs-CZ" b="1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cs-CZ" sz="1800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22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F4D5922-434B-4829-B93E-02DC38A295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35FBA24-5C01-4635-A984-1DB6E340B0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04852F4F-4A7E-444E-BC99-C0CADA9B04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222FE984-5918-4CB5-8087-DE60EDDC0A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F4B960DD-8968-418D-A06C-436CB677B1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A2D09607-6CF6-492B-9F82-ACE6B07A81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B1067204-A66E-4D3B-9BDE-F8E0AFF5E8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3DBA1EE3-8D95-42A0-A32A-AA9D0E7718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A3B2B9ED-844B-4364-AD69-BF0F9B9394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4E9AEF-1966-6C5F-0179-4DB925A3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573" y="2557302"/>
            <a:ext cx="7456276" cy="1388428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6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DĚKUJI ZA POZORNOST</a:t>
            </a:r>
            <a:endParaRPr lang="en-US" sz="6000" b="1" kern="1200">
              <a:solidFill>
                <a:schemeClr val="bg1"/>
              </a:solidFill>
              <a:latin typeface="+mj-lt"/>
              <a:ea typeface="Calibri Light"/>
              <a:cs typeface="Calibri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819102A-0400-4C1F-8614-973F5262EF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0392166" y="107183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EA8FBDFC-CF2A-4A9A-88B1-15D45D68BC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4EC299EF-4D18-40D1-AAB9-5082B26ABF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C649880C-55B6-4C46-A7F6-6A2856231B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2C809907-F418-42B7-B7DA-7578B44AAB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F71152CA-C7C6-498B-AC68-B4620D2421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59383479-A4F3-459F-A2B1-EB48DF7345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9460608" y="2568069"/>
            <a:ext cx="1381607" cy="1381607"/>
          </a:xfrm>
          <a:prstGeom prst="ellipse">
            <a:avLst/>
          </a:prstGeom>
          <a:noFill/>
          <a:ln w="31750">
            <a:gradFill>
              <a:gsLst>
                <a:gs pos="0">
                  <a:schemeClr val="tx2">
                    <a:lumMod val="60000"/>
                    <a:lumOff val="40000"/>
                    <a:alpha val="20000"/>
                  </a:schemeClr>
                </a:gs>
                <a:gs pos="100000">
                  <a:schemeClr val="tx2">
                    <a:lumMod val="50000"/>
                    <a:alpha val="20000"/>
                  </a:schemeClr>
                </a:gs>
              </a:gsLst>
              <a:lin ang="5400000" scaled="1"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CF1485CA-41D2-421F-B28D-15EF845D5F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04ED96A1-E6CA-493F-8610-6B8B7A28E3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3C9231B8-0812-4FDE-9AC6-94984E20AC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4BF59FE3-7AD8-46E8-9440-D268639942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6EEEDF00-F676-4147-BAF0-64840E2857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94D3F73A-55E6-4A58-872D-BE9E9C7C30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8D2BC472-0671-410F-BA77-E46AA6210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6200000">
            <a:off x="7120609" y="797789"/>
            <a:ext cx="304800" cy="429768"/>
            <a:chOff x="215328" y="-46937"/>
            <a:chExt cx="304800" cy="2773841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DC68B2A3-267E-4DE4-8DD5-C0378482D2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F6474CC6-D7FB-4A38-8991-680F048CFF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05825D0E-A1E4-4466-81B2-33325B3B3F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A1BD1E16-C3EF-4A05-9C71-590A55BFC5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B1A0CF5C-68C2-4432-BC2D-5A124C7B6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877278" y="4945279"/>
            <a:ext cx="1285875" cy="549007"/>
            <a:chOff x="7029447" y="3514725"/>
            <a:chExt cx="1285875" cy="549007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xmlns="" id="{73E76A51-C6FF-4566-9670-D405D4DA76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xmlns="" id="{C069446D-7888-44DB-87EF-972BCEA0AB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xmlns="" id="{2450BCE5-EB53-44C2-B9B9-771BAD516C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xmlns="" id="{8B2D4461-C687-4A45-933F-C4CCB4E24F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9694981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Vlastní</PresentationFormat>
  <Paragraphs>21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MIKROPLASTY</vt:lpstr>
      <vt:lpstr>Co jsou to mikroplasty?</vt:lpstr>
      <vt:lpstr>Jsou mikroplasty všude?</vt:lpstr>
      <vt:lpstr>Zdravotní následky mikroplastů</vt:lpstr>
      <vt:lpstr>Jak odstranit mikroplasty ve vodě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</dc:title>
  <dc:creator>Alena</dc:creator>
  <cp:lastModifiedBy>Alena</cp:lastModifiedBy>
  <cp:revision>176</cp:revision>
  <dcterms:created xsi:type="dcterms:W3CDTF">2023-12-20T15:18:20Z</dcterms:created>
  <dcterms:modified xsi:type="dcterms:W3CDTF">2023-12-23T14:04:40Z</dcterms:modified>
</cp:coreProperties>
</file>