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1" r:id="rId7"/>
    <p:sldId id="263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F87BBB-CE1B-BF30-9CE1-38BB48D97606}" v="392" dt="2023-12-20T14:58:13.307"/>
    <p1510:client id="{8B5E3295-891C-EE9F-02F1-04ED8DEC6586}" v="20" dt="2023-12-20T15:04:27.6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5" d="100"/>
          <a:sy n="75" d="100"/>
        </p:scale>
        <p:origin x="-47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7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7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90D6A5-F994-4670-B6B8-4C597B01900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C51916-C106-4715-B292-5F41871480DD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 i="0" dirty="0">
              <a:latin typeface="Roboto"/>
              <a:ea typeface="Roboto"/>
              <a:cs typeface="Roboto"/>
            </a:rPr>
            <a:t>dostávají se do vodních toků a oceánů, což má škodlivý vliv na životní prostředí a mořský život.</a:t>
          </a:r>
          <a:endParaRPr lang="en-US" dirty="0">
            <a:latin typeface="Roboto"/>
            <a:ea typeface="Roboto"/>
            <a:cs typeface="Roboto"/>
          </a:endParaRPr>
        </a:p>
      </dgm:t>
    </dgm:pt>
    <dgm:pt modelId="{9099E332-795C-48CA-9B9C-C202C601818E}" type="parTrans" cxnId="{C96EC2C1-B341-4148-B5D1-6C6860EE55E9}">
      <dgm:prSet/>
      <dgm:spPr/>
      <dgm:t>
        <a:bodyPr/>
        <a:lstStyle/>
        <a:p>
          <a:endParaRPr lang="en-US"/>
        </a:p>
      </dgm:t>
    </dgm:pt>
    <dgm:pt modelId="{E2BAB372-F1D3-4970-BAEC-B85E90457A38}" type="sibTrans" cxnId="{C96EC2C1-B341-4148-B5D1-6C6860EE55E9}">
      <dgm:prSet/>
      <dgm:spPr/>
      <dgm:t>
        <a:bodyPr/>
        <a:lstStyle/>
        <a:p>
          <a:endParaRPr lang="en-US"/>
        </a:p>
      </dgm:t>
    </dgm:pt>
    <dgm:pt modelId="{9E193575-61D0-4967-B9DB-F5BD0B63563D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 i="0" dirty="0">
              <a:latin typeface="Roboto"/>
              <a:ea typeface="Roboto"/>
              <a:cs typeface="Roboto"/>
            </a:rPr>
            <a:t>Existuje obava, že </a:t>
          </a:r>
          <a:r>
            <a:rPr lang="cs-CZ" b="1" i="0" dirty="0" err="1">
              <a:latin typeface="Roboto"/>
              <a:ea typeface="Roboto"/>
              <a:cs typeface="Roboto"/>
            </a:rPr>
            <a:t>mikroplasty</a:t>
          </a:r>
          <a:r>
            <a:rPr lang="cs-CZ" b="1" i="0" dirty="0">
              <a:latin typeface="Roboto"/>
              <a:ea typeface="Roboto"/>
              <a:cs typeface="Roboto"/>
            </a:rPr>
            <a:t> mohou mít negativní dopady na lidské zdraví</a:t>
          </a:r>
          <a:endParaRPr lang="en-US" dirty="0">
            <a:latin typeface="Roboto"/>
            <a:ea typeface="Roboto"/>
            <a:cs typeface="Roboto"/>
          </a:endParaRPr>
        </a:p>
      </dgm:t>
    </dgm:pt>
    <dgm:pt modelId="{04352D3F-E2B5-4985-98A2-BE0D539FFAA1}" type="parTrans" cxnId="{D57F950D-361C-4021-97D0-588F804A7CF6}">
      <dgm:prSet/>
      <dgm:spPr/>
      <dgm:t>
        <a:bodyPr/>
        <a:lstStyle/>
        <a:p>
          <a:endParaRPr lang="en-US"/>
        </a:p>
      </dgm:t>
    </dgm:pt>
    <dgm:pt modelId="{3346E815-4481-4317-85D5-5F84B8DF1464}" type="sibTrans" cxnId="{D57F950D-361C-4021-97D0-588F804A7CF6}">
      <dgm:prSet/>
      <dgm:spPr/>
      <dgm:t>
        <a:bodyPr/>
        <a:lstStyle/>
        <a:p>
          <a:endParaRPr lang="en-US"/>
        </a:p>
      </dgm:t>
    </dgm:pt>
    <dgm:pt modelId="{B9DF7A63-3D76-4FD4-A29D-AFAA01A19B7E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 i="0" dirty="0">
              <a:latin typeface="Roboto"/>
              <a:ea typeface="Roboto"/>
              <a:cs typeface="Roboto"/>
            </a:rPr>
            <a:t>mohou proniknout do potravinového řetězce prostřednictvím konzumace kontaminovaných vodních živočichů a vody.</a:t>
          </a:r>
          <a:endParaRPr lang="en-US" dirty="0">
            <a:latin typeface="Roboto"/>
            <a:ea typeface="Roboto"/>
            <a:cs typeface="Roboto"/>
          </a:endParaRPr>
        </a:p>
      </dgm:t>
    </dgm:pt>
    <dgm:pt modelId="{6120BAA7-25AC-4883-A635-0A1B52B0BD96}" type="parTrans" cxnId="{D369F80C-8356-4204-94C1-E0AC00A935DC}">
      <dgm:prSet/>
      <dgm:spPr/>
      <dgm:t>
        <a:bodyPr/>
        <a:lstStyle/>
        <a:p>
          <a:endParaRPr lang="en-US"/>
        </a:p>
      </dgm:t>
    </dgm:pt>
    <dgm:pt modelId="{A2E2635F-E4C1-4178-A40F-E9B9F8E69D59}" type="sibTrans" cxnId="{D369F80C-8356-4204-94C1-E0AC00A935DC}">
      <dgm:prSet/>
      <dgm:spPr/>
      <dgm:t>
        <a:bodyPr/>
        <a:lstStyle/>
        <a:p>
          <a:endParaRPr lang="en-US"/>
        </a:p>
      </dgm:t>
    </dgm:pt>
    <dgm:pt modelId="{D595DE88-24CD-4E47-979D-C3EC1BC0259C}" type="pres">
      <dgm:prSet presAssocID="{5B90D6A5-F994-4670-B6B8-4C597B019003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1D19B44-E0DD-4011-AA2B-FF1806264F2A}" type="pres">
      <dgm:prSet presAssocID="{8EC51916-C106-4715-B292-5F41871480DD}" presName="compNode" presStyleCnt="0"/>
      <dgm:spPr/>
    </dgm:pt>
    <dgm:pt modelId="{F2AA6FCA-AC14-4DF3-9C0B-A7DE766BBB45}" type="pres">
      <dgm:prSet presAssocID="{8EC51916-C106-4715-B292-5F41871480DD}" presName="bgRect" presStyleLbl="bgShp" presStyleIdx="0" presStyleCnt="3"/>
      <dgm:spPr/>
    </dgm:pt>
    <dgm:pt modelId="{C608BCF9-8EFA-45B3-B028-E1F9431E3A7F}" type="pres">
      <dgm:prSet presAssocID="{8EC51916-C106-4715-B292-5F41871480D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="" xmlns:dgm14="http://schemas.microsoft.com/office/drawing/2010/diagram" id="0" name="" descr="Udržitelnost"/>
        </a:ext>
      </dgm:extLst>
    </dgm:pt>
    <dgm:pt modelId="{E0E15CE0-F2E5-4E3B-8071-88F1304F12D1}" type="pres">
      <dgm:prSet presAssocID="{8EC51916-C106-4715-B292-5F41871480DD}" presName="spaceRect" presStyleCnt="0"/>
      <dgm:spPr/>
    </dgm:pt>
    <dgm:pt modelId="{521AA3EE-978A-4347-A625-6E9DB91BA5CA}" type="pres">
      <dgm:prSet presAssocID="{8EC51916-C106-4715-B292-5F41871480DD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B3EACA9F-DD39-4EE0-B5E3-0D6488867439}" type="pres">
      <dgm:prSet presAssocID="{E2BAB372-F1D3-4970-BAEC-B85E90457A38}" presName="sibTrans" presStyleCnt="0"/>
      <dgm:spPr/>
    </dgm:pt>
    <dgm:pt modelId="{CBE087E8-947B-412C-97A9-DF8EF61AA368}" type="pres">
      <dgm:prSet presAssocID="{B9DF7A63-3D76-4FD4-A29D-AFAA01A19B7E}" presName="compNode" presStyleCnt="0"/>
      <dgm:spPr/>
    </dgm:pt>
    <dgm:pt modelId="{9CF83528-4313-4C56-986D-31B6F4457AB6}" type="pres">
      <dgm:prSet presAssocID="{B9DF7A63-3D76-4FD4-A29D-AFAA01A19B7E}" presName="bgRect" presStyleLbl="bgShp" presStyleIdx="1" presStyleCnt="3"/>
      <dgm:spPr/>
    </dgm:pt>
    <dgm:pt modelId="{BC8C4A79-554C-4C6B-A869-00819B9732DA}" type="pres">
      <dgm:prSet presAssocID="{B9DF7A63-3D76-4FD4-A29D-AFAA01A19B7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="" xmlns:dgm14="http://schemas.microsoft.com/office/drawing/2010/diagram" id="0" name="" descr="Stetoskop"/>
        </a:ext>
      </dgm:extLst>
    </dgm:pt>
    <dgm:pt modelId="{272E4D48-647E-483C-A4FF-C89C4BFE8528}" type="pres">
      <dgm:prSet presAssocID="{B9DF7A63-3D76-4FD4-A29D-AFAA01A19B7E}" presName="spaceRect" presStyleCnt="0"/>
      <dgm:spPr/>
    </dgm:pt>
    <dgm:pt modelId="{88456E0D-67DE-4951-B061-4C9411B9F313}" type="pres">
      <dgm:prSet presAssocID="{B9DF7A63-3D76-4FD4-A29D-AFAA01A19B7E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575A9B5D-258F-4E94-88C8-E0C5E7FEF63F}" type="pres">
      <dgm:prSet presAssocID="{A2E2635F-E4C1-4178-A40F-E9B9F8E69D59}" presName="sibTrans" presStyleCnt="0"/>
      <dgm:spPr/>
    </dgm:pt>
    <dgm:pt modelId="{7DFA29AC-5D60-4C45-850B-2EF9EF6E776E}" type="pres">
      <dgm:prSet presAssocID="{9E193575-61D0-4967-B9DB-F5BD0B63563D}" presName="compNode" presStyleCnt="0"/>
      <dgm:spPr/>
    </dgm:pt>
    <dgm:pt modelId="{46EB4975-DAFC-401B-BB5A-E7B347CD8726}" type="pres">
      <dgm:prSet presAssocID="{9E193575-61D0-4967-B9DB-F5BD0B63563D}" presName="bgRect" presStyleLbl="bgShp" presStyleIdx="2" presStyleCnt="3"/>
      <dgm:spPr/>
    </dgm:pt>
    <dgm:pt modelId="{D3F14AD7-3025-4BD8-9757-DFD167308AA9}" type="pres">
      <dgm:prSet presAssocID="{9E193575-61D0-4967-B9DB-F5BD0B63563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="" xmlns:dgm14="http://schemas.microsoft.com/office/drawing/2010/diagram" id="0" name="" descr="Kádinka"/>
        </a:ext>
      </dgm:extLst>
    </dgm:pt>
    <dgm:pt modelId="{EF7C485B-664C-482B-B6F4-33A4D88BE0FA}" type="pres">
      <dgm:prSet presAssocID="{9E193575-61D0-4967-B9DB-F5BD0B63563D}" presName="spaceRect" presStyleCnt="0"/>
      <dgm:spPr/>
    </dgm:pt>
    <dgm:pt modelId="{BC49F466-B4FA-4890-93FC-02408ACACDD5}" type="pres">
      <dgm:prSet presAssocID="{9E193575-61D0-4967-B9DB-F5BD0B63563D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</dgm:ptLst>
  <dgm:cxnLst>
    <dgm:cxn modelId="{631FBD00-E303-4966-A3EC-80FD00B64FE2}" type="presOf" srcId="{9E193575-61D0-4967-B9DB-F5BD0B63563D}" destId="{BC49F466-B4FA-4890-93FC-02408ACACDD5}" srcOrd="0" destOrd="0" presId="urn:microsoft.com/office/officeart/2018/2/layout/IconVerticalSolidList"/>
    <dgm:cxn modelId="{74654FBA-E755-4475-8BAC-11D61565C8E2}" type="presOf" srcId="{8EC51916-C106-4715-B292-5F41871480DD}" destId="{521AA3EE-978A-4347-A625-6E9DB91BA5CA}" srcOrd="0" destOrd="0" presId="urn:microsoft.com/office/officeart/2018/2/layout/IconVerticalSolidList"/>
    <dgm:cxn modelId="{3D1E42A6-1788-4F8B-A25F-6EAB94A7E59D}" type="presOf" srcId="{B9DF7A63-3D76-4FD4-A29D-AFAA01A19B7E}" destId="{88456E0D-67DE-4951-B061-4C9411B9F313}" srcOrd="0" destOrd="0" presId="urn:microsoft.com/office/officeart/2018/2/layout/IconVerticalSolidList"/>
    <dgm:cxn modelId="{EDB6992A-B76B-43A4-B0FA-86235F041346}" type="presOf" srcId="{5B90D6A5-F994-4670-B6B8-4C597B019003}" destId="{D595DE88-24CD-4E47-979D-C3EC1BC0259C}" srcOrd="0" destOrd="0" presId="urn:microsoft.com/office/officeart/2018/2/layout/IconVerticalSolidList"/>
    <dgm:cxn modelId="{D369F80C-8356-4204-94C1-E0AC00A935DC}" srcId="{5B90D6A5-F994-4670-B6B8-4C597B019003}" destId="{B9DF7A63-3D76-4FD4-A29D-AFAA01A19B7E}" srcOrd="1" destOrd="0" parTransId="{6120BAA7-25AC-4883-A635-0A1B52B0BD96}" sibTransId="{A2E2635F-E4C1-4178-A40F-E9B9F8E69D59}"/>
    <dgm:cxn modelId="{C96EC2C1-B341-4148-B5D1-6C6860EE55E9}" srcId="{5B90D6A5-F994-4670-B6B8-4C597B019003}" destId="{8EC51916-C106-4715-B292-5F41871480DD}" srcOrd="0" destOrd="0" parTransId="{9099E332-795C-48CA-9B9C-C202C601818E}" sibTransId="{E2BAB372-F1D3-4970-BAEC-B85E90457A38}"/>
    <dgm:cxn modelId="{D57F950D-361C-4021-97D0-588F804A7CF6}" srcId="{5B90D6A5-F994-4670-B6B8-4C597B019003}" destId="{9E193575-61D0-4967-B9DB-F5BD0B63563D}" srcOrd="2" destOrd="0" parTransId="{04352D3F-E2B5-4985-98A2-BE0D539FFAA1}" sibTransId="{3346E815-4481-4317-85D5-5F84B8DF1464}"/>
    <dgm:cxn modelId="{AE95E65D-8325-40D0-BC7E-60CF5FAB358D}" type="presParOf" srcId="{D595DE88-24CD-4E47-979D-C3EC1BC0259C}" destId="{E1D19B44-E0DD-4011-AA2B-FF1806264F2A}" srcOrd="0" destOrd="0" presId="urn:microsoft.com/office/officeart/2018/2/layout/IconVerticalSolidList"/>
    <dgm:cxn modelId="{39B6031F-2CAE-475E-BB90-4FA3B1111CDA}" type="presParOf" srcId="{E1D19B44-E0DD-4011-AA2B-FF1806264F2A}" destId="{F2AA6FCA-AC14-4DF3-9C0B-A7DE766BBB45}" srcOrd="0" destOrd="0" presId="urn:microsoft.com/office/officeart/2018/2/layout/IconVerticalSolidList"/>
    <dgm:cxn modelId="{6109B887-B6C9-4B49-8C09-E54EC0989C90}" type="presParOf" srcId="{E1D19B44-E0DD-4011-AA2B-FF1806264F2A}" destId="{C608BCF9-8EFA-45B3-B028-E1F9431E3A7F}" srcOrd="1" destOrd="0" presId="urn:microsoft.com/office/officeart/2018/2/layout/IconVerticalSolidList"/>
    <dgm:cxn modelId="{2A046B1F-C553-458D-AAF9-96DE438D6EB8}" type="presParOf" srcId="{E1D19B44-E0DD-4011-AA2B-FF1806264F2A}" destId="{E0E15CE0-F2E5-4E3B-8071-88F1304F12D1}" srcOrd="2" destOrd="0" presId="urn:microsoft.com/office/officeart/2018/2/layout/IconVerticalSolidList"/>
    <dgm:cxn modelId="{3B05815A-DCCA-45B0-9174-607766CAD93C}" type="presParOf" srcId="{E1D19B44-E0DD-4011-AA2B-FF1806264F2A}" destId="{521AA3EE-978A-4347-A625-6E9DB91BA5CA}" srcOrd="3" destOrd="0" presId="urn:microsoft.com/office/officeart/2018/2/layout/IconVerticalSolidList"/>
    <dgm:cxn modelId="{69A1FA8B-A7AC-4492-AC0E-11653EB56DDF}" type="presParOf" srcId="{D595DE88-24CD-4E47-979D-C3EC1BC0259C}" destId="{B3EACA9F-DD39-4EE0-B5E3-0D6488867439}" srcOrd="1" destOrd="0" presId="urn:microsoft.com/office/officeart/2018/2/layout/IconVerticalSolidList"/>
    <dgm:cxn modelId="{55E6D79C-38C1-46C4-9DF6-E14032F884CA}" type="presParOf" srcId="{D595DE88-24CD-4E47-979D-C3EC1BC0259C}" destId="{CBE087E8-947B-412C-97A9-DF8EF61AA368}" srcOrd="2" destOrd="0" presId="urn:microsoft.com/office/officeart/2018/2/layout/IconVerticalSolidList"/>
    <dgm:cxn modelId="{2FEA68F0-9675-422A-99E9-13DEADB64868}" type="presParOf" srcId="{CBE087E8-947B-412C-97A9-DF8EF61AA368}" destId="{9CF83528-4313-4C56-986D-31B6F4457AB6}" srcOrd="0" destOrd="0" presId="urn:microsoft.com/office/officeart/2018/2/layout/IconVerticalSolidList"/>
    <dgm:cxn modelId="{CA6167B2-F560-4CDF-8F17-015F20027777}" type="presParOf" srcId="{CBE087E8-947B-412C-97A9-DF8EF61AA368}" destId="{BC8C4A79-554C-4C6B-A869-00819B9732DA}" srcOrd="1" destOrd="0" presId="urn:microsoft.com/office/officeart/2018/2/layout/IconVerticalSolidList"/>
    <dgm:cxn modelId="{9722EF41-35F2-460F-AA2E-5AC4676C12C7}" type="presParOf" srcId="{CBE087E8-947B-412C-97A9-DF8EF61AA368}" destId="{272E4D48-647E-483C-A4FF-C89C4BFE8528}" srcOrd="2" destOrd="0" presId="urn:microsoft.com/office/officeart/2018/2/layout/IconVerticalSolidList"/>
    <dgm:cxn modelId="{D2207FA9-39BF-45FE-A324-C4E63DCA6A3B}" type="presParOf" srcId="{CBE087E8-947B-412C-97A9-DF8EF61AA368}" destId="{88456E0D-67DE-4951-B061-4C9411B9F313}" srcOrd="3" destOrd="0" presId="urn:microsoft.com/office/officeart/2018/2/layout/IconVerticalSolidList"/>
    <dgm:cxn modelId="{E93CC1C0-8714-444B-B328-191EB41E92ED}" type="presParOf" srcId="{D595DE88-24CD-4E47-979D-C3EC1BC0259C}" destId="{575A9B5D-258F-4E94-88C8-E0C5E7FEF63F}" srcOrd="3" destOrd="0" presId="urn:microsoft.com/office/officeart/2018/2/layout/IconVerticalSolidList"/>
    <dgm:cxn modelId="{66E84E07-DCCF-4580-9FB9-EA729FAC3429}" type="presParOf" srcId="{D595DE88-24CD-4E47-979D-C3EC1BC0259C}" destId="{7DFA29AC-5D60-4C45-850B-2EF9EF6E776E}" srcOrd="4" destOrd="0" presId="urn:microsoft.com/office/officeart/2018/2/layout/IconVerticalSolidList"/>
    <dgm:cxn modelId="{1080A557-9093-47D9-A281-35B1DF8BDE89}" type="presParOf" srcId="{7DFA29AC-5D60-4C45-850B-2EF9EF6E776E}" destId="{46EB4975-DAFC-401B-BB5A-E7B347CD8726}" srcOrd="0" destOrd="0" presId="urn:microsoft.com/office/officeart/2018/2/layout/IconVerticalSolidList"/>
    <dgm:cxn modelId="{2E1DC715-E54D-4375-9667-5A9F732388CD}" type="presParOf" srcId="{7DFA29AC-5D60-4C45-850B-2EF9EF6E776E}" destId="{D3F14AD7-3025-4BD8-9757-DFD167308AA9}" srcOrd="1" destOrd="0" presId="urn:microsoft.com/office/officeart/2018/2/layout/IconVerticalSolidList"/>
    <dgm:cxn modelId="{08D4848B-FB8A-49BE-BE5C-1B4DA41C4A08}" type="presParOf" srcId="{7DFA29AC-5D60-4C45-850B-2EF9EF6E776E}" destId="{EF7C485B-664C-482B-B6F4-33A4D88BE0FA}" srcOrd="2" destOrd="0" presId="urn:microsoft.com/office/officeart/2018/2/layout/IconVerticalSolidList"/>
    <dgm:cxn modelId="{B6A03779-9844-4187-805F-499E32E95D12}" type="presParOf" srcId="{7DFA29AC-5D60-4C45-850B-2EF9EF6E776E}" destId="{BC49F466-B4FA-4890-93FC-02408ACACDD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AA6FCA-AC14-4DF3-9C0B-A7DE766BBB45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08BCF9-8EFA-45B3-B028-E1F9431E3A7F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1AA3EE-978A-4347-A625-6E9DB91BA5CA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lvl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cs-CZ" sz="2300" b="1" i="0" kern="1200" dirty="0">
              <a:latin typeface="Roboto"/>
              <a:ea typeface="Roboto"/>
              <a:cs typeface="Roboto"/>
            </a:rPr>
            <a:t>dostávají se do vodních toků a oceánů, což má škodlivý vliv na životní prostředí a mořský život.</a:t>
          </a:r>
          <a:endParaRPr lang="en-US" sz="2300" kern="1200" dirty="0">
            <a:latin typeface="Roboto"/>
            <a:ea typeface="Roboto"/>
            <a:cs typeface="Roboto"/>
          </a:endParaRPr>
        </a:p>
      </dsp:txBody>
      <dsp:txXfrm>
        <a:off x="1435590" y="531"/>
        <a:ext cx="9080009" cy="1242935"/>
      </dsp:txXfrm>
    </dsp:sp>
    <dsp:sp modelId="{9CF83528-4313-4C56-986D-31B6F4457AB6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8C4A79-554C-4C6B-A869-00819B9732DA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456E0D-67DE-4951-B061-4C9411B9F313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lvl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cs-CZ" sz="2300" b="1" i="0" kern="1200" dirty="0">
              <a:latin typeface="Roboto"/>
              <a:ea typeface="Roboto"/>
              <a:cs typeface="Roboto"/>
            </a:rPr>
            <a:t>mohou proniknout do potravinového řetězce prostřednictvím konzumace kontaminovaných vodních živočichů a vody.</a:t>
          </a:r>
          <a:endParaRPr lang="en-US" sz="2300" kern="1200" dirty="0">
            <a:latin typeface="Roboto"/>
            <a:ea typeface="Roboto"/>
            <a:cs typeface="Roboto"/>
          </a:endParaRPr>
        </a:p>
      </dsp:txBody>
      <dsp:txXfrm>
        <a:off x="1435590" y="1554201"/>
        <a:ext cx="9080009" cy="1242935"/>
      </dsp:txXfrm>
    </dsp:sp>
    <dsp:sp modelId="{46EB4975-DAFC-401B-BB5A-E7B347CD8726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F14AD7-3025-4BD8-9757-DFD167308AA9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49F466-B4FA-4890-93FC-02408ACACDD5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lvl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cs-CZ" sz="2300" b="1" i="0" kern="1200" dirty="0">
              <a:latin typeface="Roboto"/>
              <a:ea typeface="Roboto"/>
              <a:cs typeface="Roboto"/>
            </a:rPr>
            <a:t>Existuje obava, že </a:t>
          </a:r>
          <a:r>
            <a:rPr lang="cs-CZ" sz="2300" b="1" i="0" kern="1200" dirty="0" err="1">
              <a:latin typeface="Roboto"/>
              <a:ea typeface="Roboto"/>
              <a:cs typeface="Roboto"/>
            </a:rPr>
            <a:t>mikroplasty</a:t>
          </a:r>
          <a:r>
            <a:rPr lang="cs-CZ" sz="2300" b="1" i="0" kern="1200" dirty="0">
              <a:latin typeface="Roboto"/>
              <a:ea typeface="Roboto"/>
              <a:cs typeface="Roboto"/>
            </a:rPr>
            <a:t> mohou mít negativní dopady na lidské zdraví</a:t>
          </a:r>
          <a:endParaRPr lang="en-US" sz="2300" kern="1200" dirty="0">
            <a:latin typeface="Roboto"/>
            <a:ea typeface="Roboto"/>
            <a:cs typeface="Roboto"/>
          </a:endParaRPr>
        </a:p>
      </dsp:txBody>
      <dsp:txXfrm>
        <a:off x="1435590" y="3107870"/>
        <a:ext cx="9080009" cy="1242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23614C25-65A2-2FC7-98FC-AA1B614F08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4306E33B-8733-D337-5CF3-1A1182927A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A9DD2C6D-1E82-2264-630D-B1178DB4A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E24C3-789D-43AE-920B-0E937BDDECA3}" type="datetimeFigureOut">
              <a:rPr lang="cs-CZ" smtClean="0"/>
              <a:pPr/>
              <a:t>23.12.2023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4C2DEB1D-C4BC-1DC0-3258-F686A4AD4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CB74DDBD-AB34-DB21-6A1D-6000B5348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9C092-9C68-4E7B-BDD2-B0019337E47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72601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23BD533-5E7B-7A47-DDF0-AF083E15E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="" xmlns:a16="http://schemas.microsoft.com/office/drawing/2014/main" id="{A3AC1DED-1177-F4CD-17D1-3D64544572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C1047181-6756-3465-2469-3E2B245B4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E24C3-789D-43AE-920B-0E937BDDECA3}" type="datetimeFigureOut">
              <a:rPr lang="cs-CZ" smtClean="0"/>
              <a:pPr/>
              <a:t>23.12.2023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81A634CD-31B2-C0DD-87D3-500CB75E2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2C59E013-F0CE-24DB-41C4-826C37659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9C092-9C68-4E7B-BDD2-B0019337E47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828249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="" xmlns:a16="http://schemas.microsoft.com/office/drawing/2014/main" id="{04E4398E-FC0E-3E11-5359-2416A5513D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="" xmlns:a16="http://schemas.microsoft.com/office/drawing/2014/main" id="{632216E0-FAEC-6F41-31F2-EA79A54FCB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47C1F9B4-5A7C-72C9-9B1A-B79E8C7B9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E24C3-789D-43AE-920B-0E937BDDECA3}" type="datetimeFigureOut">
              <a:rPr lang="cs-CZ" smtClean="0"/>
              <a:pPr/>
              <a:t>23.12.2023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B8B6ABC9-27F8-418C-CC54-24D0008D3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55DD9494-3D7F-0A37-0DD7-55A501FBB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9C092-9C68-4E7B-BDD2-B0019337E47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99497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AB7D34E4-F2F7-1631-49BB-63577AFD4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F4488736-0A89-EA22-3E7B-D1A4324C2F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89E913B0-FE7A-04DF-47E0-F9A028E75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E24C3-789D-43AE-920B-0E937BDDECA3}" type="datetimeFigureOut">
              <a:rPr lang="cs-CZ" smtClean="0"/>
              <a:pPr/>
              <a:t>23.12.2023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B7EB3A4F-B6C8-6BE9-C131-14948FC9E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623EE0D9-7339-3B43-0659-563E18CDE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9C092-9C68-4E7B-BDD2-B0019337E47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780520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D869E61C-EA40-CA98-E505-E6B1CBA6C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="" xmlns:a16="http://schemas.microsoft.com/office/drawing/2014/main" id="{D9B869FD-63A4-D0CD-5EFE-0ABC1421A9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ABE9514C-5DBF-1E2B-867A-E6451B94E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E24C3-789D-43AE-920B-0E937BDDECA3}" type="datetimeFigureOut">
              <a:rPr lang="cs-CZ" smtClean="0"/>
              <a:pPr/>
              <a:t>23.12.2023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3B49FD90-71AB-6DAC-E55A-F7571B8D7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E40397C7-7FF3-F907-A435-B84C51037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9C092-9C68-4E7B-BDD2-B0019337E47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573051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C3CF72AE-F299-6D3B-7879-5BFA2321C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3993A1B1-E38B-3BE1-1A07-2F897D1DF2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="" xmlns:a16="http://schemas.microsoft.com/office/drawing/2014/main" id="{611F2BDC-838C-89C1-259F-23F6F3752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="" xmlns:a16="http://schemas.microsoft.com/office/drawing/2014/main" id="{28448385-E49E-5BB3-1580-19662927A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E24C3-789D-43AE-920B-0E937BDDECA3}" type="datetimeFigureOut">
              <a:rPr lang="cs-CZ" smtClean="0"/>
              <a:pPr/>
              <a:t>23.12.2023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7CE6BE0C-1E71-143B-44D0-F53B9381D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2F10FDEB-42F9-A82F-50C1-9ED29C8DA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9C092-9C68-4E7B-BDD2-B0019337E47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854363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625330D-331E-359C-C1AE-5176CFEE9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="" xmlns:a16="http://schemas.microsoft.com/office/drawing/2014/main" id="{31FB252A-613A-D0FF-428E-613A8F215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="" xmlns:a16="http://schemas.microsoft.com/office/drawing/2014/main" id="{3871D77D-7EDC-12CF-51D6-E415136C50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="" xmlns:a16="http://schemas.microsoft.com/office/drawing/2014/main" id="{DEAE28D7-06C8-8D42-78AA-0834625468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="" xmlns:a16="http://schemas.microsoft.com/office/drawing/2014/main" id="{C3C19ED3-0202-6114-78AE-5899266F88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="" xmlns:a16="http://schemas.microsoft.com/office/drawing/2014/main" id="{F98892DC-88B6-33DD-8E4A-515CC03BD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E24C3-789D-43AE-920B-0E937BDDECA3}" type="datetimeFigureOut">
              <a:rPr lang="cs-CZ" smtClean="0"/>
              <a:pPr/>
              <a:t>23.12.2023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="" xmlns:a16="http://schemas.microsoft.com/office/drawing/2014/main" id="{2BC8B0DD-A542-FCC3-566B-05E046310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="" xmlns:a16="http://schemas.microsoft.com/office/drawing/2014/main" id="{9646046E-4801-DB72-C8E6-5345898B2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9C092-9C68-4E7B-BDD2-B0019337E47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00564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2D46688-80A0-7EDA-4002-51BA0EF31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="" xmlns:a16="http://schemas.microsoft.com/office/drawing/2014/main" id="{D033F0C7-974A-C3FF-FD72-ECEB87F10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E24C3-789D-43AE-920B-0E937BDDECA3}" type="datetimeFigureOut">
              <a:rPr lang="cs-CZ" smtClean="0"/>
              <a:pPr/>
              <a:t>23.12.2023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="" xmlns:a16="http://schemas.microsoft.com/office/drawing/2014/main" id="{893C59BA-89B2-07A3-FC69-E53CD0FF0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="" xmlns:a16="http://schemas.microsoft.com/office/drawing/2014/main" id="{0295D5B2-ECEF-86FF-AD26-20BA87596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9C092-9C68-4E7B-BDD2-B0019337E47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216304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="" xmlns:a16="http://schemas.microsoft.com/office/drawing/2014/main" id="{A5281B2D-F33F-9E5F-085C-E577EDE29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E24C3-789D-43AE-920B-0E937BDDECA3}" type="datetimeFigureOut">
              <a:rPr lang="cs-CZ" smtClean="0"/>
              <a:pPr/>
              <a:t>23.12.2023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="" xmlns:a16="http://schemas.microsoft.com/office/drawing/2014/main" id="{62A798FC-4CA5-20F0-6D66-27878823E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102B0EDD-1BF7-DB9F-F68C-BA089DBE8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9C092-9C68-4E7B-BDD2-B0019337E47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174168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909B4C6-E30C-F5F2-E493-062A4E35F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CBD07702-C6F8-A30B-3D16-741EC5286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="" xmlns:a16="http://schemas.microsoft.com/office/drawing/2014/main" id="{6408B6A6-5A3A-FE1C-DB52-1E8E4B782D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="" xmlns:a16="http://schemas.microsoft.com/office/drawing/2014/main" id="{BAFC851A-ADAF-C3CD-331F-37CA3EC6F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E24C3-789D-43AE-920B-0E937BDDECA3}" type="datetimeFigureOut">
              <a:rPr lang="cs-CZ" smtClean="0"/>
              <a:pPr/>
              <a:t>23.12.2023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C3EDA5B4-AE5B-EEC3-3AAE-186E6AF31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106AEEC0-E3FE-73BD-070D-CDCAFF4BF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9C092-9C68-4E7B-BDD2-B0019337E47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029949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C2238BF6-D905-4385-D7C9-F05312F04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="" xmlns:a16="http://schemas.microsoft.com/office/drawing/2014/main" id="{029A2B7D-285A-446D-EA59-3E94913C02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="" xmlns:a16="http://schemas.microsoft.com/office/drawing/2014/main" id="{CA710F38-C254-F552-B4A7-D17FC0034E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="" xmlns:a16="http://schemas.microsoft.com/office/drawing/2014/main" id="{7EAF6A3F-36A5-DE3F-BD28-922F1FD5F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E24C3-789D-43AE-920B-0E937BDDECA3}" type="datetimeFigureOut">
              <a:rPr lang="cs-CZ" smtClean="0"/>
              <a:pPr/>
              <a:t>23.12.2023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8E0EFB6D-8AEC-E893-1A92-4963E4A63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6B4E6F0D-6F7E-5B9B-690C-C92013C4C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9C092-9C68-4E7B-BDD2-B0019337E47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503243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="" xmlns:a16="http://schemas.microsoft.com/office/drawing/2014/main" id="{2AF42C3E-6FE4-D063-1DF8-9C23D55E6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="" xmlns:a16="http://schemas.microsoft.com/office/drawing/2014/main" id="{CAD11185-C650-31C7-9100-5173541D6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1A7963C4-5940-A72C-4B00-0523DD62C6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E24C3-789D-43AE-920B-0E937BDDECA3}" type="datetimeFigureOut">
              <a:rPr lang="cs-CZ" smtClean="0"/>
              <a:pPr/>
              <a:t>23.12.2023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2B33B2F5-2469-B6DD-92D4-B7E1E281ED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AC24F413-3362-4BA7-FE59-917995608C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9C092-9C68-4E7B-BDD2-B0019337E47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44888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9228552E-C8B1-4A80-8448-0787CE0FC7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 descr="Obsah obrázku venku, území, pláž, obloha&#10;&#10;Popis se vygeneroval automaticky.">
            <a:extLst>
              <a:ext uri="{FF2B5EF4-FFF2-40B4-BE49-F238E27FC236}">
                <a16:creationId xmlns="" xmlns:a16="http://schemas.microsoft.com/office/drawing/2014/main" id="{FA22C072-6273-D3A5-1048-D484FB06C3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35000"/>
          </a:blip>
          <a:srcRect b="150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DD284CC-92D2-D0BE-633F-F3BACD06E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7707" y="1209186"/>
            <a:ext cx="8327293" cy="133728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8000" b="1" u="sng" dirty="0">
                <a:solidFill>
                  <a:srgbClr val="FFFFFF"/>
                </a:solidFill>
                <a:latin typeface="Roboto"/>
                <a:ea typeface="Roboto"/>
                <a:cs typeface="Roboto"/>
              </a:rPr>
              <a:t>MIKROPLASTY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="" xmlns:a16="http://schemas.microsoft.com/office/drawing/2014/main" id="{5A47A421-8A08-166C-F5B3-41C83436B565}"/>
              </a:ext>
            </a:extLst>
          </p:cNvPr>
          <p:cNvSpPr txBox="1"/>
          <p:nvPr/>
        </p:nvSpPr>
        <p:spPr>
          <a:xfrm>
            <a:off x="2749061" y="2540732"/>
            <a:ext cx="6682154" cy="256943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b="1" dirty="0" err="1">
                <a:solidFill>
                  <a:srgbClr val="FFFFFF"/>
                </a:solidFill>
              </a:rPr>
              <a:t>Lelovský</a:t>
            </a:r>
            <a:r>
              <a:rPr lang="en-US" sz="2800" b="1" dirty="0">
                <a:solidFill>
                  <a:srgbClr val="FFFFFF"/>
                </a:solidFill>
              </a:rPr>
              <a:t> Roman</a:t>
            </a:r>
            <a:endParaRPr lang="en-US" sz="2800" dirty="0">
              <a:solidFill>
                <a:srgbClr val="FFFFFF"/>
              </a:solidFill>
              <a:cs typeface="Calibri" panose="020F0502020204030204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FFFFFF"/>
                </a:solidFill>
              </a:rPr>
              <a:t>9. </a:t>
            </a:r>
            <a:r>
              <a:rPr lang="en-US" sz="2800" b="1" dirty="0" err="1">
                <a:solidFill>
                  <a:srgbClr val="FFFFFF"/>
                </a:solidFill>
              </a:rPr>
              <a:t>třída</a:t>
            </a:r>
            <a:endParaRPr lang="en-US" sz="2800" b="1" dirty="0" err="1">
              <a:solidFill>
                <a:srgbClr val="FFFFFF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23004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Slide Background">
            <a:extLst>
              <a:ext uri="{FF2B5EF4-FFF2-40B4-BE49-F238E27FC236}">
                <a16:creationId xmlns="" xmlns:a16="http://schemas.microsoft.com/office/drawing/2014/main" id="{9F7D5CDA-D291-4307-BF55-1381FED296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D9E18937-61C1-E86B-A044-4A60E3064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523" y="762001"/>
            <a:ext cx="6014134" cy="113381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cs-CZ" sz="4800" b="1" u="sng" dirty="0">
                <a:latin typeface="Roboto"/>
                <a:ea typeface="Roboto"/>
                <a:cs typeface="Roboto"/>
              </a:rPr>
              <a:t>Co jsou </a:t>
            </a:r>
            <a:r>
              <a:rPr lang="cs-CZ" sz="4800" b="1" u="sng" err="1">
                <a:latin typeface="Roboto"/>
                <a:ea typeface="Roboto"/>
                <a:cs typeface="Roboto"/>
              </a:rPr>
              <a:t>mikroplasty</a:t>
            </a:r>
            <a:r>
              <a:rPr lang="cs-CZ" sz="4800" b="1" u="sng" dirty="0">
                <a:latin typeface="Roboto"/>
                <a:ea typeface="Roboto"/>
                <a:cs typeface="Roboto"/>
              </a:rPr>
              <a:t>?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="" xmlns:a16="http://schemas.microsoft.com/office/drawing/2014/main" id="{B260C12E-34B9-2310-AF53-68B834D2D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523" y="1966153"/>
            <a:ext cx="5685889" cy="489524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b="1" dirty="0">
                <a:latin typeface="Roboto"/>
                <a:ea typeface="+mn-lt"/>
                <a:cs typeface="+mn-lt"/>
              </a:rPr>
              <a:t>malé plastové částice </a:t>
            </a:r>
            <a:r>
              <a:rPr lang="cs-CZ" b="1" dirty="0">
                <a:latin typeface="Roboto"/>
                <a:ea typeface="Roboto"/>
                <a:cs typeface="Roboto"/>
              </a:rPr>
              <a:t>menší</a:t>
            </a:r>
            <a:r>
              <a:rPr lang="cs-CZ" b="1" i="0" dirty="0">
                <a:effectLst/>
                <a:latin typeface="Roboto"/>
                <a:ea typeface="Roboto"/>
                <a:cs typeface="Roboto"/>
              </a:rPr>
              <a:t> než 5 mm</a:t>
            </a:r>
          </a:p>
          <a:p>
            <a:r>
              <a:rPr lang="pl-PL" b="1" dirty="0">
                <a:latin typeface="Roboto"/>
                <a:ea typeface="+mn-lt"/>
                <a:cs typeface="+mn-lt"/>
              </a:rPr>
              <a:t>Tyto </a:t>
            </a:r>
            <a:r>
              <a:rPr lang="pl-PL" b="1" err="1">
                <a:latin typeface="Roboto"/>
                <a:ea typeface="+mn-lt"/>
                <a:cs typeface="+mn-lt"/>
              </a:rPr>
              <a:t>částice</a:t>
            </a:r>
            <a:r>
              <a:rPr lang="pl-PL" b="1" dirty="0">
                <a:latin typeface="Roboto"/>
                <a:ea typeface="+mn-lt"/>
                <a:cs typeface="+mn-lt"/>
              </a:rPr>
              <a:t> </a:t>
            </a:r>
            <a:r>
              <a:rPr lang="pl-PL" b="1" err="1">
                <a:latin typeface="Roboto"/>
                <a:ea typeface="+mn-lt"/>
                <a:cs typeface="+mn-lt"/>
              </a:rPr>
              <a:t>mohou</a:t>
            </a:r>
            <a:r>
              <a:rPr lang="pl-PL" b="1" dirty="0">
                <a:latin typeface="Roboto"/>
                <a:ea typeface="+mn-lt"/>
                <a:cs typeface="+mn-lt"/>
              </a:rPr>
              <a:t> </a:t>
            </a:r>
            <a:r>
              <a:rPr lang="pl-PL" b="1" err="1">
                <a:latin typeface="Roboto"/>
                <a:ea typeface="+mn-lt"/>
                <a:cs typeface="+mn-lt"/>
              </a:rPr>
              <a:t>pocházet</a:t>
            </a:r>
            <a:r>
              <a:rPr lang="pl-PL" b="1" dirty="0">
                <a:latin typeface="Roboto"/>
                <a:ea typeface="+mn-lt"/>
                <a:cs typeface="+mn-lt"/>
              </a:rPr>
              <a:t> z </a:t>
            </a:r>
            <a:r>
              <a:rPr lang="pl-PL" b="1" err="1">
                <a:latin typeface="Roboto"/>
                <a:ea typeface="+mn-lt"/>
                <a:cs typeface="+mn-lt"/>
              </a:rPr>
              <a:t>různých</a:t>
            </a:r>
            <a:r>
              <a:rPr lang="pl-PL" b="1" dirty="0">
                <a:latin typeface="Roboto"/>
                <a:ea typeface="+mn-lt"/>
                <a:cs typeface="+mn-lt"/>
              </a:rPr>
              <a:t> </a:t>
            </a:r>
            <a:r>
              <a:rPr lang="pl-PL" b="1" err="1">
                <a:latin typeface="Roboto"/>
                <a:ea typeface="+mn-lt"/>
                <a:cs typeface="+mn-lt"/>
              </a:rPr>
              <a:t>zdrojů</a:t>
            </a:r>
            <a:r>
              <a:rPr lang="pl-PL" b="1" dirty="0">
                <a:latin typeface="Roboto"/>
                <a:ea typeface="+mn-lt"/>
                <a:cs typeface="+mn-lt"/>
              </a:rPr>
              <a:t>, </a:t>
            </a:r>
            <a:r>
              <a:rPr lang="pl-PL" b="1" err="1">
                <a:latin typeface="Roboto"/>
                <a:ea typeface="+mn-lt"/>
                <a:cs typeface="+mn-lt"/>
              </a:rPr>
              <a:t>včetně</a:t>
            </a:r>
            <a:r>
              <a:rPr lang="pl-PL" b="1" dirty="0">
                <a:latin typeface="Roboto"/>
                <a:ea typeface="+mn-lt"/>
                <a:cs typeface="+mn-lt"/>
              </a:rPr>
              <a:t> rozpadu </a:t>
            </a:r>
            <a:r>
              <a:rPr lang="pl-PL" b="1" err="1">
                <a:latin typeface="Roboto"/>
                <a:ea typeface="+mn-lt"/>
                <a:cs typeface="+mn-lt"/>
              </a:rPr>
              <a:t>větších</a:t>
            </a:r>
            <a:r>
              <a:rPr lang="pl-PL" b="1" dirty="0">
                <a:latin typeface="Roboto"/>
                <a:ea typeface="+mn-lt"/>
                <a:cs typeface="+mn-lt"/>
              </a:rPr>
              <a:t> </a:t>
            </a:r>
            <a:r>
              <a:rPr lang="pl-PL" b="1" err="1">
                <a:latin typeface="Roboto"/>
                <a:ea typeface="+mn-lt"/>
                <a:cs typeface="+mn-lt"/>
              </a:rPr>
              <a:t>plastových</a:t>
            </a:r>
            <a:r>
              <a:rPr lang="pl-PL" b="1" dirty="0">
                <a:latin typeface="Roboto"/>
                <a:ea typeface="+mn-lt"/>
                <a:cs typeface="+mn-lt"/>
              </a:rPr>
              <a:t> </a:t>
            </a:r>
            <a:r>
              <a:rPr lang="pl-PL" b="1" err="1">
                <a:latin typeface="Roboto"/>
                <a:ea typeface="+mn-lt"/>
                <a:cs typeface="+mn-lt"/>
              </a:rPr>
              <a:t>předmětů</a:t>
            </a:r>
            <a:endParaRPr lang="pl-PL" b="1">
              <a:latin typeface="Roboto"/>
              <a:ea typeface="Roboto"/>
              <a:cs typeface="Roboto"/>
            </a:endParaRPr>
          </a:p>
          <a:p>
            <a:r>
              <a:rPr lang="cs-CZ" b="1" dirty="0">
                <a:latin typeface="Roboto"/>
                <a:ea typeface="Roboto"/>
                <a:cs typeface="Roboto"/>
              </a:rPr>
              <a:t>k</a:t>
            </a:r>
            <a:r>
              <a:rPr lang="cs-CZ" b="1" i="0" dirty="0">
                <a:effectLst/>
                <a:latin typeface="Roboto"/>
                <a:ea typeface="Roboto"/>
                <a:cs typeface="Roboto"/>
              </a:rPr>
              <a:t>aždý rok se do moře dostane až 12 bilionů tun plastového odpadu</a:t>
            </a:r>
          </a:p>
          <a:p>
            <a:r>
              <a:rPr lang="cs-CZ" b="1" dirty="0">
                <a:latin typeface="Roboto"/>
                <a:ea typeface="Roboto"/>
                <a:cs typeface="Roboto"/>
              </a:rPr>
              <a:t>Nachází se v </a:t>
            </a:r>
            <a:r>
              <a:rPr lang="pl-PL" b="1" i="0" err="1">
                <a:effectLst/>
                <a:latin typeface="Roboto"/>
                <a:ea typeface="Roboto"/>
                <a:cs typeface="Roboto"/>
              </a:rPr>
              <a:t>oceánech</a:t>
            </a:r>
            <a:r>
              <a:rPr lang="pl-PL" b="1" i="0" dirty="0">
                <a:effectLst/>
                <a:latin typeface="Roboto"/>
                <a:ea typeface="Roboto"/>
                <a:cs typeface="Roboto"/>
              </a:rPr>
              <a:t>, na </a:t>
            </a:r>
            <a:r>
              <a:rPr lang="pl-PL" b="1" i="0" err="1">
                <a:effectLst/>
                <a:latin typeface="Roboto"/>
                <a:ea typeface="Roboto"/>
                <a:cs typeface="Roboto"/>
              </a:rPr>
              <a:t>polích</a:t>
            </a:r>
            <a:r>
              <a:rPr lang="pl-PL" b="1" i="0" dirty="0">
                <a:effectLst/>
                <a:latin typeface="Roboto"/>
                <a:ea typeface="Roboto"/>
                <a:cs typeface="Roboto"/>
              </a:rPr>
              <a:t>, v </a:t>
            </a:r>
            <a:r>
              <a:rPr lang="pl-PL" b="1" i="0" err="1">
                <a:effectLst/>
                <a:latin typeface="Roboto"/>
                <a:ea typeface="Roboto"/>
                <a:cs typeface="Roboto"/>
              </a:rPr>
              <a:t>jídle</a:t>
            </a:r>
            <a:r>
              <a:rPr lang="pl-PL" b="1" i="0" dirty="0">
                <a:effectLst/>
                <a:latin typeface="Roboto"/>
                <a:ea typeface="Roboto"/>
                <a:cs typeface="Roboto"/>
              </a:rPr>
              <a:t> </a:t>
            </a:r>
            <a:r>
              <a:rPr lang="pl-PL" b="1" i="0" err="1">
                <a:effectLst/>
                <a:latin typeface="Roboto"/>
                <a:ea typeface="Roboto"/>
                <a:cs typeface="Roboto"/>
              </a:rPr>
              <a:t>dokonce</a:t>
            </a:r>
            <a:r>
              <a:rPr lang="pl-PL" b="1" i="0" dirty="0">
                <a:effectLst/>
                <a:latin typeface="Roboto"/>
                <a:ea typeface="Roboto"/>
                <a:cs typeface="Roboto"/>
              </a:rPr>
              <a:t> i v </a:t>
            </a:r>
            <a:r>
              <a:rPr lang="pl-PL" b="1" i="0" err="1">
                <a:effectLst/>
                <a:latin typeface="Roboto"/>
                <a:ea typeface="Roboto"/>
                <a:cs typeface="Roboto"/>
              </a:rPr>
              <a:t>pitné</a:t>
            </a:r>
            <a:r>
              <a:rPr lang="pl-PL" b="1" i="0" dirty="0">
                <a:effectLst/>
                <a:latin typeface="Roboto"/>
                <a:ea typeface="Roboto"/>
                <a:cs typeface="Roboto"/>
              </a:rPr>
              <a:t> </a:t>
            </a:r>
            <a:r>
              <a:rPr lang="pl-PL" b="1" i="0" err="1">
                <a:effectLst/>
                <a:latin typeface="Roboto"/>
                <a:ea typeface="Roboto"/>
                <a:cs typeface="Roboto"/>
              </a:rPr>
              <a:t>vodě</a:t>
            </a:r>
            <a:endParaRPr lang="cs-CZ" b="1" dirty="0">
              <a:latin typeface="Roboto"/>
              <a:ea typeface="Roboto"/>
              <a:cs typeface="Roboto"/>
            </a:endParaRPr>
          </a:p>
        </p:txBody>
      </p:sp>
      <p:pic>
        <p:nvPicPr>
          <p:cNvPr id="17" name="Picture 5" descr="Plastová vakua plovoucí na útes v oceánu">
            <a:extLst>
              <a:ext uri="{FF2B5EF4-FFF2-40B4-BE49-F238E27FC236}">
                <a16:creationId xmlns="" xmlns:a16="http://schemas.microsoft.com/office/drawing/2014/main" id="{5EDA416A-4814-A794-A61E-80EA765400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2854" r="25386" b="-3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94796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04812C46-200A-4DEB-A05E-3ED6C68C23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voda, pod vodou, Mořská biologie, útes&#10;&#10;Popis se vygeneroval automaticky.">
            <a:extLst>
              <a:ext uri="{FF2B5EF4-FFF2-40B4-BE49-F238E27FC236}">
                <a16:creationId xmlns="" xmlns:a16="http://schemas.microsoft.com/office/drawing/2014/main" id="{64382E26-9432-1B4D-26AE-08B161FBE8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9762" r="927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D1EA859B-E555-4109-94F3-6700E046E0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23CE62E8-2A50-3854-496A-16DBA1BF5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656" y="189279"/>
            <a:ext cx="3822189" cy="1899912"/>
          </a:xfrm>
        </p:spPr>
        <p:txBody>
          <a:bodyPr>
            <a:normAutofit/>
          </a:bodyPr>
          <a:lstStyle/>
          <a:p>
            <a:r>
              <a:rPr lang="cs-CZ" sz="3100" b="1" i="0" u="sng" dirty="0">
                <a:effectLst/>
                <a:latin typeface="Roboto"/>
                <a:ea typeface="Roboto"/>
                <a:cs typeface="Roboto"/>
              </a:rPr>
              <a:t>Zdravotní následky </a:t>
            </a:r>
            <a:r>
              <a:rPr lang="cs-CZ" sz="3100" b="1" i="0" u="sng" err="1">
                <a:effectLst/>
                <a:latin typeface="Roboto"/>
                <a:ea typeface="Roboto"/>
                <a:cs typeface="Roboto"/>
              </a:rPr>
              <a:t>mikroplastů</a:t>
            </a:r>
            <a:r>
              <a:rPr lang="cs-CZ" sz="3100" b="1" i="0" u="sng" dirty="0">
                <a:effectLst/>
                <a:latin typeface="Roboto" panose="02000000000000000000" pitchFamily="2" charset="0"/>
              </a:rPr>
              <a:t/>
            </a:r>
            <a:br>
              <a:rPr lang="cs-CZ" sz="3100" b="1" i="0" u="sng" dirty="0">
                <a:effectLst/>
                <a:latin typeface="Roboto" panose="02000000000000000000" pitchFamily="2" charset="0"/>
              </a:rPr>
            </a:br>
            <a:endParaRPr lang="cs-CZ" sz="3100" b="1" u="sng" dirty="0">
              <a:latin typeface="Roboto"/>
              <a:ea typeface="Roboto"/>
              <a:cs typeface="Roboto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A875DB80-89A3-11A2-C45A-9CA67DE2D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8133" y="1554970"/>
            <a:ext cx="3822189" cy="374276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b="1" dirty="0">
                <a:latin typeface="Roboto"/>
                <a:ea typeface="Roboto"/>
                <a:cs typeface="Roboto"/>
              </a:rPr>
              <a:t>m</a:t>
            </a:r>
            <a:r>
              <a:rPr lang="cs-CZ" b="1" i="0" dirty="0">
                <a:effectLst/>
                <a:latin typeface="Roboto"/>
                <a:ea typeface="Roboto"/>
                <a:cs typeface="Roboto"/>
              </a:rPr>
              <a:t>alý plastový odpad konzumují mořští živočichové, čímž se dostávají do potravního řetězce většiny ryb</a:t>
            </a:r>
            <a:r>
              <a:rPr lang="cs-CZ" b="1" dirty="0">
                <a:latin typeface="Roboto"/>
                <a:ea typeface="Roboto"/>
                <a:cs typeface="Roboto"/>
              </a:rPr>
              <a:t> a poté lidí</a:t>
            </a:r>
            <a:endParaRPr lang="cs-CZ" b="1" i="0" dirty="0">
              <a:effectLst/>
              <a:latin typeface="Roboto"/>
              <a:ea typeface="Roboto"/>
              <a:cs typeface="Roboto"/>
            </a:endParaRPr>
          </a:p>
          <a:p>
            <a:r>
              <a:rPr lang="cs-CZ" b="1" dirty="0">
                <a:latin typeface="Roboto"/>
                <a:ea typeface="+mn-lt"/>
                <a:cs typeface="+mn-lt"/>
              </a:rPr>
              <a:t>Některé studie naznačují, že </a:t>
            </a:r>
            <a:r>
              <a:rPr lang="cs-CZ" b="1" err="1">
                <a:latin typeface="Roboto"/>
                <a:ea typeface="+mn-lt"/>
                <a:cs typeface="+mn-lt"/>
              </a:rPr>
              <a:t>mikroplasty</a:t>
            </a:r>
            <a:r>
              <a:rPr lang="cs-CZ" b="1" dirty="0">
                <a:latin typeface="Roboto"/>
                <a:ea typeface="+mn-lt"/>
                <a:cs typeface="+mn-lt"/>
              </a:rPr>
              <a:t> mohou způsobovat zánětlivé reakce v těle a mít vliv na imunitní systém. </a:t>
            </a:r>
            <a:endParaRPr lang="cs-CZ" b="1" dirty="0">
              <a:latin typeface="Roboto"/>
              <a:ea typeface="Roboto"/>
              <a:cs typeface="Roboto"/>
            </a:endParaRPr>
          </a:p>
          <a:p>
            <a:endParaRPr lang="cs-CZ" sz="2000" b="1">
              <a:latin typeface="Roboto"/>
              <a:ea typeface="Roboto"/>
              <a:cs typeface="Calibri" panose="020F050202020403020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826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D24A2549-FDFD-FAE9-AAD2-99B830BB3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800" b="1" i="0" u="sng" dirty="0">
                <a:solidFill>
                  <a:schemeClr val="bg1"/>
                </a:solidFill>
                <a:effectLst/>
                <a:latin typeface="Roboto"/>
                <a:ea typeface="Roboto"/>
                <a:cs typeface="Roboto"/>
              </a:rPr>
              <a:t>Důležitost problematiky </a:t>
            </a:r>
            <a:r>
              <a:rPr lang="cs-CZ" sz="4800" b="1" i="0" u="sng" dirty="0" err="1">
                <a:solidFill>
                  <a:schemeClr val="bg1"/>
                </a:solidFill>
                <a:effectLst/>
                <a:latin typeface="Roboto"/>
                <a:ea typeface="Roboto"/>
                <a:cs typeface="Roboto"/>
              </a:rPr>
              <a:t>mikroplastů</a:t>
            </a:r>
            <a:endParaRPr lang="cs-CZ" sz="4800" u="sng" dirty="0">
              <a:solidFill>
                <a:schemeClr val="bg1"/>
              </a:solidFill>
              <a:latin typeface="Roboto"/>
              <a:ea typeface="Roboto"/>
              <a:cs typeface="Roboto"/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="" xmlns:a16="http://schemas.microsoft.com/office/drawing/2014/main" id="{82C25F85-FB07-11AB-7526-8AAF3C481E3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40204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1000" r="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="" xmlns:a16="http://schemas.microsoft.com/office/drawing/2014/main" id="{FE879C6B-6008-A7DB-1774-8A8104735017}"/>
              </a:ext>
            </a:extLst>
          </p:cNvPr>
          <p:cNvSpPr txBox="1"/>
          <p:nvPr/>
        </p:nvSpPr>
        <p:spPr>
          <a:xfrm>
            <a:off x="3889375" y="3187700"/>
            <a:ext cx="44132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latin typeface="Arial Black" panose="020B0A04020102020204" pitchFamily="34" charset="0"/>
              </a:rPr>
              <a:t>MIKROPLASTY VE VODĚ</a:t>
            </a:r>
          </a:p>
        </p:txBody>
      </p:sp>
    </p:spTree>
    <p:extLst>
      <p:ext uri="{BB962C8B-B14F-4D97-AF65-F5344CB8AC3E}">
        <p14:creationId xmlns="" xmlns:p14="http://schemas.microsoft.com/office/powerpoint/2010/main" val="417482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DC8A0FE-E08F-909F-53C6-48AE4250B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566679"/>
            <a:ext cx="4768463" cy="829623"/>
          </a:xfrm>
        </p:spPr>
        <p:txBody>
          <a:bodyPr anchor="b">
            <a:normAutofit/>
          </a:bodyPr>
          <a:lstStyle/>
          <a:p>
            <a:r>
              <a:rPr lang="cs-CZ" sz="4800" b="1" u="sng">
                <a:latin typeface="Roboto"/>
                <a:ea typeface="Roboto"/>
                <a:cs typeface="Roboto"/>
              </a:rPr>
              <a:t>Závěr</a:t>
            </a:r>
          </a:p>
        </p:txBody>
      </p:sp>
      <p:sp>
        <p:nvSpPr>
          <p:cNvPr id="152" name="Zástupný obsah 151">
            <a:extLst>
              <a:ext uri="{FF2B5EF4-FFF2-40B4-BE49-F238E27FC236}">
                <a16:creationId xmlns="" xmlns:a16="http://schemas.microsoft.com/office/drawing/2014/main" id="{642BA805-624F-3C6E-FE4F-C5B1EB7C7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2" y="1865261"/>
            <a:ext cx="5210914" cy="344783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b="1" err="1">
                <a:latin typeface="Roboto"/>
                <a:ea typeface="+mn-lt"/>
                <a:cs typeface="+mn-lt"/>
              </a:rPr>
              <a:t>Mikroplasty</a:t>
            </a:r>
            <a:r>
              <a:rPr lang="cs-CZ" b="1">
                <a:latin typeface="Roboto"/>
                <a:ea typeface="+mn-lt"/>
                <a:cs typeface="+mn-lt"/>
              </a:rPr>
              <a:t> představují závažný environmentální problém s potenciálně škodlivými dopady na životní prostředí a lidské zdraví. </a:t>
            </a:r>
          </a:p>
          <a:p>
            <a:r>
              <a:rPr lang="cs-CZ" b="1">
                <a:latin typeface="Roboto"/>
                <a:ea typeface="+mn-lt"/>
                <a:cs typeface="+mn-lt"/>
              </a:rPr>
              <a:t>Je nezbytné, abychom si byli vědomi této problematiky a podnikali kroky směrem k omezení produkce </a:t>
            </a:r>
            <a:endParaRPr lang="cs-CZ" sz="2000">
              <a:latin typeface="Calibri" panose="020F0502020204030204"/>
              <a:cs typeface="Calibri"/>
            </a:endParaRPr>
          </a:p>
        </p:txBody>
      </p:sp>
      <p:pic>
        <p:nvPicPr>
          <p:cNvPr id="34" name="Obrázek 33" descr="Každú minútu skončí v moriach 1,4 milióna plastových fliaš! WWF pripravila  správu o plastoch. | WWF">
            <a:extLst>
              <a:ext uri="{FF2B5EF4-FFF2-40B4-BE49-F238E27FC236}">
                <a16:creationId xmlns="" xmlns:a16="http://schemas.microsoft.com/office/drawing/2014/main" id="{E8F65047-DFC8-2520-8876-ECDA78B23F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8290" r="1" b="211"/>
          <a:stretch/>
        </p:blipFill>
        <p:spPr>
          <a:xfrm>
            <a:off x="6543675" y="-15447"/>
            <a:ext cx="5645154" cy="3447832"/>
          </a:xfrm>
          <a:prstGeom prst="rect">
            <a:avLst/>
          </a:prstGeom>
        </p:spPr>
      </p:pic>
      <p:pic>
        <p:nvPicPr>
          <p:cNvPr id="26" name="Obrázek 25" descr="Mikroplasty v podezření. Zamořují svět a lidé je i konzumují | Věda |  Lidovky.cz">
            <a:extLst>
              <a:ext uri="{FF2B5EF4-FFF2-40B4-BE49-F238E27FC236}">
                <a16:creationId xmlns="" xmlns:a16="http://schemas.microsoft.com/office/drawing/2014/main" id="{72BC0770-2E09-6BEF-5AD8-7F0FEC2876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6091" r="1" b="871"/>
          <a:stretch/>
        </p:blipFill>
        <p:spPr>
          <a:xfrm>
            <a:off x="6543675" y="3429000"/>
            <a:ext cx="5648324" cy="3429000"/>
          </a:xfrm>
          <a:prstGeom prst="rect">
            <a:avLst/>
          </a:prstGeom>
        </p:spPr>
      </p:pic>
      <p:sp>
        <p:nvSpPr>
          <p:cNvPr id="157" name="Rectangle 156">
            <a:extLst>
              <a:ext uri="{FF2B5EF4-FFF2-40B4-BE49-F238E27FC236}">
                <a16:creationId xmlns="" xmlns:a16="http://schemas.microsoft.com/office/drawing/2014/main" id="{AE3A741D-C19B-960A-5803-1C58871478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8540768" y="3211903"/>
            <a:ext cx="1664453" cy="5658638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86000">
                <a:schemeClr val="accent5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>
            <a:extLst>
              <a:ext uri="{FF2B5EF4-FFF2-40B4-BE49-F238E27FC236}">
                <a16:creationId xmlns="" xmlns:a16="http://schemas.microsoft.com/office/drawing/2014/main" id="{9C3A50E9-9119-7BC3-083B-2D84CCC78E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833235" y="0"/>
            <a:ext cx="1370340" cy="685799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44000">
                <a:schemeClr val="accent5">
                  <a:alpha val="0"/>
                </a:schemeClr>
              </a:gs>
            </a:gsLst>
            <a:lin ang="11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>
            <a:extLst>
              <a:ext uri="{FF2B5EF4-FFF2-40B4-BE49-F238E27FC236}">
                <a16:creationId xmlns="" xmlns:a16="http://schemas.microsoft.com/office/drawing/2014/main" id="{DC39DE25-0E4E-0AA7-0932-1D78C23727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536530" y="-11248"/>
            <a:ext cx="5648324" cy="1323214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52000">
                <a:schemeClr val="accent2">
                  <a:alpha val="0"/>
                </a:schemeClr>
              </a:gs>
            </a:gsLst>
            <a:lin ang="48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63" name="Rectangle 162">
            <a:extLst>
              <a:ext uri="{FF2B5EF4-FFF2-40B4-BE49-F238E27FC236}">
                <a16:creationId xmlns="" xmlns:a16="http://schemas.microsoft.com/office/drawing/2014/main" id="{8D6EA299-0840-6DEA-E670-C49AEBC87E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9461635" y="3593533"/>
            <a:ext cx="2743200" cy="3275713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1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4638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="" xmlns:a16="http://schemas.microsoft.com/office/drawing/2014/main" id="{FFD48BC7-DC40-47DE-87EE-9F4B6ECB9A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="" xmlns:a16="http://schemas.microsoft.com/office/drawing/2014/main" id="{E502BBC7-2C76-46F3-BC24-5985BC13DB8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="" xmlns:a16="http://schemas.microsoft.com/office/drawing/2014/main" id="{C7F28D52-2A5F-4D23-81AE-7CB8B591C7A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DEC1006-6399-9890-E9D1-C4F72D898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b="1" kern="1200" dirty="0">
                <a:latin typeface="Roboto"/>
                <a:ea typeface="Roboto"/>
                <a:cs typeface="Roboto"/>
              </a:rPr>
              <a:t>DĚKUJI ZA POZORNOST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3629484E-3792-4B3D-89AD-7C8A1ED0E0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214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123</Words>
  <Application>Microsoft Office PowerPoint</Application>
  <PresentationFormat>Vlastní</PresentationFormat>
  <Paragraphs>20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Motiv Office</vt:lpstr>
      <vt:lpstr>MIKROPLASTY</vt:lpstr>
      <vt:lpstr>Co jsou mikroplasty?</vt:lpstr>
      <vt:lpstr>Zdravotní následky mikroplastů </vt:lpstr>
      <vt:lpstr>Důležitost problematiky mikroplastů</vt:lpstr>
      <vt:lpstr>Snímek 5</vt:lpstr>
      <vt:lpstr>Závěr</vt:lpstr>
      <vt:lpstr>DĚKUJI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zak16 Dyjakovice</dc:creator>
  <cp:lastModifiedBy>Alena</cp:lastModifiedBy>
  <cp:revision>198</cp:revision>
  <dcterms:created xsi:type="dcterms:W3CDTF">2023-12-18T10:20:04Z</dcterms:created>
  <dcterms:modified xsi:type="dcterms:W3CDTF">2023-12-23T15:07:53Z</dcterms:modified>
</cp:coreProperties>
</file>