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664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081C-16D0-4ED2-ACD5-5D53765F1F8A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2534983-1851-49F0-8463-1456708A0A6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1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081C-16D0-4ED2-ACD5-5D53765F1F8A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983-1851-49F0-8463-1456708A0A62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91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081C-16D0-4ED2-ACD5-5D53765F1F8A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983-1851-49F0-8463-1456708A0A6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8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081C-16D0-4ED2-ACD5-5D53765F1F8A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983-1851-49F0-8463-1456708A0A62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9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081C-16D0-4ED2-ACD5-5D53765F1F8A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983-1851-49F0-8463-1456708A0A6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5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081C-16D0-4ED2-ACD5-5D53765F1F8A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983-1851-49F0-8463-1456708A0A62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60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081C-16D0-4ED2-ACD5-5D53765F1F8A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983-1851-49F0-8463-1456708A0A62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18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081C-16D0-4ED2-ACD5-5D53765F1F8A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983-1851-49F0-8463-1456708A0A62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25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081C-16D0-4ED2-ACD5-5D53765F1F8A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983-1851-49F0-8463-1456708A0A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05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081C-16D0-4ED2-ACD5-5D53765F1F8A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983-1851-49F0-8463-1456708A0A62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8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77F081C-16D0-4ED2-ACD5-5D53765F1F8A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983-1851-49F0-8463-1456708A0A62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91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081C-16D0-4ED2-ACD5-5D53765F1F8A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2534983-1851-49F0-8463-1456708A0A6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76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271F4-E147-607A-076F-56448A2D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41" y="412376"/>
            <a:ext cx="10328713" cy="75303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8A6642"/>
                </a:solidFill>
                <a:latin typeface="Georgia" panose="02040502050405020303" pitchFamily="18" charset="0"/>
              </a:rPr>
              <a:t>Les je domov pro zvířata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7DA05C-1280-6CEA-2EB2-F0868A3A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Nalezený obrázek pro les">
            <a:extLst>
              <a:ext uri="{FF2B5EF4-FFF2-40B4-BE49-F238E27FC236}">
                <a16:creationId xmlns:a16="http://schemas.microsoft.com/office/drawing/2014/main" id="{313226C6-77D2-248E-96A7-C5DD5500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9" y="2882037"/>
            <a:ext cx="4629424" cy="30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lezený obrázek pro forest gif">
            <a:extLst>
              <a:ext uri="{FF2B5EF4-FFF2-40B4-BE49-F238E27FC236}">
                <a16:creationId xmlns:a16="http://schemas.microsoft.com/office/drawing/2014/main" id="{E92389B6-73F7-EB0D-0A88-4256CE54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32" y="2015732"/>
            <a:ext cx="4062132" cy="406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alezený obrázek pro bird gif">
            <a:extLst>
              <a:ext uri="{FF2B5EF4-FFF2-40B4-BE49-F238E27FC236}">
                <a16:creationId xmlns:a16="http://schemas.microsoft.com/office/drawing/2014/main" id="{9473020F-320C-4E10-80AD-8D811F58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98728"/>
            <a:ext cx="2268070" cy="29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9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337F5-2327-A31B-5BAE-0597A4EF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781" y="555813"/>
            <a:ext cx="8238348" cy="1271048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MRAVENEC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19A501-34D9-0AA3-684F-A1B39AF9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3" y="2015732"/>
            <a:ext cx="10687301" cy="345061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Unese až padesátinásobek své hmotnosti</a:t>
            </a: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Je velký 2-5mm</a:t>
            </a:r>
          </a:p>
        </p:txBody>
      </p:sp>
      <p:pic>
        <p:nvPicPr>
          <p:cNvPr id="1026" name="Picture 2" descr="Nalezený obrázek pro mravenec">
            <a:extLst>
              <a:ext uri="{FF2B5EF4-FFF2-40B4-BE49-F238E27FC236}">
                <a16:creationId xmlns:a16="http://schemas.microsoft.com/office/drawing/2014/main" id="{A2558155-A4E0-1C0A-2B2B-A816B0B3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84" y="2743201"/>
            <a:ext cx="4254870" cy="319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mravenec gif">
            <a:extLst>
              <a:ext uri="{FF2B5EF4-FFF2-40B4-BE49-F238E27FC236}">
                <a16:creationId xmlns:a16="http://schemas.microsoft.com/office/drawing/2014/main" id="{C99F8BC3-1D1A-A1FB-CA94-78600C44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81" y="2743201"/>
            <a:ext cx="2429219" cy="319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0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C17AB-CF40-6C1A-F4A5-2C9054CD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047" y="367521"/>
            <a:ext cx="12058232" cy="1049235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8A6642"/>
                </a:solidFill>
                <a:latin typeface="Garamond" panose="02020404030301010803" pitchFamily="18" charset="0"/>
              </a:rPr>
              <a:t>Jelen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91A17-5F83-7F01-2F9E-6546E018D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808" y="1926623"/>
            <a:ext cx="9603275" cy="345061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8A6642"/>
                </a:solidFill>
                <a:latin typeface="Garamond" panose="02020404030301010803" pitchFamily="18" charset="0"/>
              </a:rPr>
              <a:t>V létě samcům narůstá paroží</a:t>
            </a:r>
          </a:p>
          <a:p>
            <a:r>
              <a:rPr lang="cs-CZ" sz="2800" b="1" dirty="0">
                <a:solidFill>
                  <a:srgbClr val="8A6642"/>
                </a:solidFill>
                <a:latin typeface="Garamond" panose="02020404030301010803" pitchFamily="18" charset="0"/>
              </a:rPr>
              <a:t>S věkem samce se zvětšuje jeho hříva i velikost paroží</a:t>
            </a:r>
          </a:p>
        </p:txBody>
      </p:sp>
      <p:pic>
        <p:nvPicPr>
          <p:cNvPr id="2052" name="Picture 4" descr="Nalezený obrázek pro jelen gif">
            <a:extLst>
              <a:ext uri="{FF2B5EF4-FFF2-40B4-BE49-F238E27FC236}">
                <a16:creationId xmlns:a16="http://schemas.microsoft.com/office/drawing/2014/main" id="{D4786353-181A-15AC-9918-D8DD70ED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90" y="3633098"/>
            <a:ext cx="3119342" cy="245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lezený obrázek pro jelen gif">
            <a:extLst>
              <a:ext uri="{FF2B5EF4-FFF2-40B4-BE49-F238E27FC236}">
                <a16:creationId xmlns:a16="http://schemas.microsoft.com/office/drawing/2014/main" id="{46F5E6C4-DBE0-704B-467E-9EE49CF0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5" y="2567082"/>
            <a:ext cx="2931583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1B6DF-C21C-B4C5-3828-CE957341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88" y="804519"/>
            <a:ext cx="6886266" cy="1049235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Fialka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47544A-3647-A00D-B01C-4A3B7466C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Je 10-15cm vysoká rostlina</a:t>
            </a:r>
          </a:p>
          <a:p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Kvete v březnu až v dubnu</a:t>
            </a:r>
          </a:p>
        </p:txBody>
      </p:sp>
      <p:pic>
        <p:nvPicPr>
          <p:cNvPr id="1026" name="Picture 2" descr="Nalezený obrázek pro fialka">
            <a:extLst>
              <a:ext uri="{FF2B5EF4-FFF2-40B4-BE49-F238E27FC236}">
                <a16:creationId xmlns:a16="http://schemas.microsoft.com/office/drawing/2014/main" id="{82A706C1-8F40-D531-A608-1254A472A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5" y="3515348"/>
            <a:ext cx="4061013" cy="25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fialka gif">
            <a:extLst>
              <a:ext uri="{FF2B5EF4-FFF2-40B4-BE49-F238E27FC236}">
                <a16:creationId xmlns:a16="http://schemas.microsoft.com/office/drawing/2014/main" id="{EA2F6428-92DA-0554-ECD6-B7136153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17" y="2706553"/>
            <a:ext cx="3577477" cy="334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tiste.cz - Studijní a herní web">
            <a:extLst>
              <a:ext uri="{FF2B5EF4-FFF2-40B4-BE49-F238E27FC236}">
                <a16:creationId xmlns:a16="http://schemas.microsoft.com/office/drawing/2014/main" id="{13E34089-B3FD-819B-C48B-1E5D56E3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84" y="2832381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5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0A49E-8068-31B4-1F2D-0077465E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212" y="804519"/>
            <a:ext cx="8060642" cy="1049235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C000"/>
                </a:solidFill>
                <a:latin typeface="Garamond" panose="02020404030301010803" pitchFamily="18" charset="0"/>
              </a:rPr>
              <a:t>SEDMIKRÁSKA</a:t>
            </a:r>
          </a:p>
        </p:txBody>
      </p:sp>
      <p:pic>
        <p:nvPicPr>
          <p:cNvPr id="2052" name="Picture 4" descr="Nalezený obrázek pro sedmikráska gif">
            <a:extLst>
              <a:ext uri="{FF2B5EF4-FFF2-40B4-BE49-F238E27FC236}">
                <a16:creationId xmlns:a16="http://schemas.microsoft.com/office/drawing/2014/main" id="{AE38E985-622E-925A-4400-EC3B9475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75" y="3094488"/>
            <a:ext cx="3021946" cy="2885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666DB22-95E7-7B3E-B98C-4B770C8C8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C000"/>
                </a:solidFill>
                <a:latin typeface="Garamond" panose="02020404030301010803" pitchFamily="18" charset="0"/>
              </a:rPr>
              <a:t>Je malý rod asi 10-15 druhů rostlin</a:t>
            </a:r>
          </a:p>
          <a:p>
            <a:r>
              <a:rPr lang="cs-CZ" sz="2800" b="1" dirty="0">
                <a:solidFill>
                  <a:srgbClr val="FFC000"/>
                </a:solidFill>
                <a:latin typeface="Garamond" panose="02020404030301010803" pitchFamily="18" charset="0"/>
              </a:rPr>
              <a:t>Má léčivé účinky</a:t>
            </a:r>
          </a:p>
        </p:txBody>
      </p:sp>
      <p:pic>
        <p:nvPicPr>
          <p:cNvPr id="7" name="Picture 6" descr="Nalezený obrázek pro sedmikráska">
            <a:extLst>
              <a:ext uri="{FF2B5EF4-FFF2-40B4-BE49-F238E27FC236}">
                <a16:creationId xmlns:a16="http://schemas.microsoft.com/office/drawing/2014/main" id="{84AE7873-CA49-A1A3-C08F-6CDA4AED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5" y="3429000"/>
            <a:ext cx="3318902" cy="2216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lezený obrázek pro sedmikráska png">
            <a:extLst>
              <a:ext uri="{FF2B5EF4-FFF2-40B4-BE49-F238E27FC236}">
                <a16:creationId xmlns:a16="http://schemas.microsoft.com/office/drawing/2014/main" id="{5B5B3FCE-E383-9223-D9F3-B9EE6C3AF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533" y="140389"/>
            <a:ext cx="1647825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9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84200-5CDC-9540-DA80-C9FC3D01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376" y="804519"/>
            <a:ext cx="6832478" cy="1049235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8A6642"/>
                </a:solidFill>
                <a:latin typeface="Garamond" panose="02020404030301010803" pitchFamily="18" charset="0"/>
              </a:rPr>
              <a:t>Sova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79EC43-7EE8-69F5-310D-A6044CD3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345061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8A6642"/>
                </a:solidFill>
                <a:latin typeface="Garamond" panose="02020404030301010803" pitchFamily="18" charset="0"/>
              </a:rPr>
              <a:t>Většina představuje noční tvory</a:t>
            </a:r>
          </a:p>
          <a:p>
            <a:r>
              <a:rPr lang="cs-CZ" sz="2400" b="1" dirty="0">
                <a:solidFill>
                  <a:srgbClr val="8A6642"/>
                </a:solidFill>
                <a:latin typeface="Garamond" panose="02020404030301010803" pitchFamily="18" charset="0"/>
              </a:rPr>
              <a:t>Je velká 13-70cm</a:t>
            </a:r>
          </a:p>
        </p:txBody>
      </p:sp>
      <p:pic>
        <p:nvPicPr>
          <p:cNvPr id="2052" name="Picture 4" descr="Nalezený obrázek pro sova zvíře ">
            <a:extLst>
              <a:ext uri="{FF2B5EF4-FFF2-40B4-BE49-F238E27FC236}">
                <a16:creationId xmlns:a16="http://schemas.microsoft.com/office/drawing/2014/main" id="{C58DF4B8-2D60-1F71-DE52-D53D90F1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02" y="2167863"/>
            <a:ext cx="2641662" cy="2756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lezený obrázek pro sova zvíře ">
            <a:extLst>
              <a:ext uri="{FF2B5EF4-FFF2-40B4-BE49-F238E27FC236}">
                <a16:creationId xmlns:a16="http://schemas.microsoft.com/office/drawing/2014/main" id="{F5448B5F-6A8C-F878-F367-B2FAA673F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4" y="3741038"/>
            <a:ext cx="2743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alezený obrázek pro sova zvíře obrázek">
            <a:extLst>
              <a:ext uri="{FF2B5EF4-FFF2-40B4-BE49-F238E27FC236}">
                <a16:creationId xmlns:a16="http://schemas.microsoft.com/office/drawing/2014/main" id="{0BB5ADBD-B063-2628-66AE-E412B618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45" y="3711839"/>
            <a:ext cx="2161616" cy="17255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0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92</TotalTime>
  <Words>60</Words>
  <Application>Microsoft Office PowerPoint</Application>
  <PresentationFormat>Širokoúhlá obrazovka</PresentationFormat>
  <Paragraphs>16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Garamond</vt:lpstr>
      <vt:lpstr>Georgia</vt:lpstr>
      <vt:lpstr>Gill Sans MT</vt:lpstr>
      <vt:lpstr>Galerie</vt:lpstr>
      <vt:lpstr>Les je domov pro zvířata</vt:lpstr>
      <vt:lpstr>MRAVENEC</vt:lpstr>
      <vt:lpstr>Jelen</vt:lpstr>
      <vt:lpstr>Fialka</vt:lpstr>
      <vt:lpstr>SEDMIKRÁSKA</vt:lpstr>
      <vt:lpstr>Sova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5</cp:revision>
  <dcterms:created xsi:type="dcterms:W3CDTF">2025-03-26T09:59:06Z</dcterms:created>
  <dcterms:modified xsi:type="dcterms:W3CDTF">2025-04-14T09:08:27Z</dcterms:modified>
</cp:coreProperties>
</file>