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55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81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5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1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58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38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4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17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885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AB96B55-4C65-4CED-AF6E-D22FDBC77F1C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0F8179A-1236-4B10-9E2E-1DA0F574E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10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9ACB9-1A48-A71E-57AF-4B8BCFBCE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70" y="2223051"/>
            <a:ext cx="10124659" cy="1779105"/>
          </a:xfrm>
        </p:spPr>
        <p:txBody>
          <a:bodyPr>
            <a:normAutofit/>
          </a:bodyPr>
          <a:lstStyle/>
          <a:p>
            <a:r>
              <a:rPr lang="cs-CZ" sz="9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HUDEBNÍ NÁSTROJE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205ABF-F19F-2455-5C53-BF5D21A39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7756" y="5801921"/>
            <a:ext cx="3135861" cy="492861"/>
          </a:xfrm>
        </p:spPr>
        <p:txBody>
          <a:bodyPr>
            <a:normAutofit lnSpcReduction="10000"/>
          </a:bodyPr>
          <a:lstStyle/>
          <a:p>
            <a:r>
              <a:rPr lang="cs-CZ" i="1" dirty="0">
                <a:solidFill>
                  <a:srgbClr val="002060"/>
                </a:solidFill>
              </a:rPr>
              <a:t>Marešová Natálie</a:t>
            </a:r>
          </a:p>
        </p:txBody>
      </p:sp>
      <p:pic>
        <p:nvPicPr>
          <p:cNvPr id="1030" name="Picture 6" descr="Notes GIF on GIFER - by Centrimath">
            <a:extLst>
              <a:ext uri="{FF2B5EF4-FFF2-40B4-BE49-F238E27FC236}">
                <a16:creationId xmlns:a16="http://schemas.microsoft.com/office/drawing/2014/main" id="{ADCAF29F-9369-7839-016E-B496BF6A3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48" y="676688"/>
            <a:ext cx="6090291" cy="154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usical Notes Sticker - Musical notes - Discover &amp; Share GIFs">
            <a:extLst>
              <a:ext uri="{FF2B5EF4-FFF2-40B4-BE49-F238E27FC236}">
                <a16:creationId xmlns:a16="http://schemas.microsoft.com/office/drawing/2014/main" id="{F769F700-6BE1-CD7F-CEF6-8BDF76170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407" y="3458817"/>
            <a:ext cx="3399183" cy="33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06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311CD-23B8-904C-B591-4DA8A52C7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3787" y="989993"/>
            <a:ext cx="3544425" cy="1366934"/>
          </a:xfrm>
        </p:spPr>
        <p:txBody>
          <a:bodyPr/>
          <a:lstStyle/>
          <a:p>
            <a:r>
              <a:rPr lang="cs-CZ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KYTARA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68CC13-2081-A8DC-D1E0-EF66D3BC8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2835" y="2356927"/>
            <a:ext cx="6586330" cy="3752325"/>
          </a:xfrm>
        </p:spPr>
        <p:txBody>
          <a:bodyPr>
            <a:normAutofit/>
          </a:bodyPr>
          <a:lstStyle/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Drnkací strunný nástroj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Historie začíná cca 4000 let před našim letopočtem, v Mezopotámii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Předchůdce loutna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6 strun: E,A,D,G,H,E</a:t>
            </a:r>
          </a:p>
          <a:p>
            <a:pPr algn="ctr">
              <a:buClr>
                <a:srgbClr val="002060"/>
              </a:buClr>
            </a:pPr>
            <a:endParaRPr lang="cs-CZ" sz="3600" dirty="0"/>
          </a:p>
          <a:p>
            <a:pPr marL="457200" indent="-457200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457200" indent="-457200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2050" name="Picture 2" descr="Stock ilustrace Akustická Kytara Hudební Nástroj Vektorová Ilustrace –  stáhnout obrázek nyní - iStock">
            <a:extLst>
              <a:ext uri="{FF2B5EF4-FFF2-40B4-BE49-F238E27FC236}">
                <a16:creationId xmlns:a16="http://schemas.microsoft.com/office/drawing/2014/main" id="{2D4B46E4-8094-73D3-6580-3479B20D2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748" y="1673459"/>
            <a:ext cx="2104382" cy="406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itarre Musik Instrument - Kostenloses GIF auf Pixabay - Pixabay">
            <a:extLst>
              <a:ext uri="{FF2B5EF4-FFF2-40B4-BE49-F238E27FC236}">
                <a16:creationId xmlns:a16="http://schemas.microsoft.com/office/drawing/2014/main" id="{EA0A1E96-FB5E-8634-ACBC-5B04671F2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72" y="2060982"/>
            <a:ext cx="2161679" cy="329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15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40172-BDBA-36D4-2F15-23258B682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778" y="713655"/>
            <a:ext cx="3650444" cy="1472143"/>
          </a:xfrm>
        </p:spPr>
        <p:txBody>
          <a:bodyPr/>
          <a:lstStyle/>
          <a:p>
            <a:r>
              <a:rPr lang="cs-CZ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FLÉTNA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FAD654-E979-093E-AA08-22C4B2A78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1932" y="2669624"/>
            <a:ext cx="5588135" cy="2777019"/>
          </a:xfrm>
        </p:spPr>
        <p:txBody>
          <a:bodyPr/>
          <a:lstStyle/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Dechový hudební nástroj 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4000" i="1" dirty="0">
                <a:solidFill>
                  <a:schemeClr val="tx1"/>
                </a:solidFill>
              </a:rPr>
              <a:t>Populární</a:t>
            </a:r>
            <a:r>
              <a:rPr lang="cs-CZ" sz="3600" i="1" dirty="0">
                <a:solidFill>
                  <a:schemeClr val="tx1"/>
                </a:solidFill>
              </a:rPr>
              <a:t> ve starověku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Spojována s významnými bohy (např. v Egyptě)</a:t>
            </a:r>
          </a:p>
          <a:p>
            <a:pPr>
              <a:buClr>
                <a:srgbClr val="002060"/>
              </a:buClr>
            </a:pPr>
            <a:endParaRPr lang="cs-CZ" dirty="0"/>
          </a:p>
        </p:txBody>
      </p:sp>
      <p:pic>
        <p:nvPicPr>
          <p:cNvPr id="3074" name="Picture 2" descr="Flétna v Nábřežní">
            <a:extLst>
              <a:ext uri="{FF2B5EF4-FFF2-40B4-BE49-F238E27FC236}">
                <a16:creationId xmlns:a16="http://schemas.microsoft.com/office/drawing/2014/main" id="{785C894C-C739-4FA0-C046-AFF995760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90091">
            <a:off x="-343522" y="2455262"/>
            <a:ext cx="4798913" cy="215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6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CD374-8E9D-5E56-F74E-F46D13A79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7852" y="780607"/>
            <a:ext cx="4193783" cy="1366815"/>
          </a:xfrm>
        </p:spPr>
        <p:txBody>
          <a:bodyPr/>
          <a:lstStyle/>
          <a:p>
            <a:r>
              <a:rPr lang="cs-CZ" i="1" u="sng" dirty="0">
                <a:solidFill>
                  <a:srgbClr val="002060"/>
                </a:solidFill>
              </a:rPr>
              <a:t>TRIANGL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E12417-3F13-D1BC-75E6-01D956199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209" y="2663687"/>
            <a:ext cx="6599582" cy="2046892"/>
          </a:xfrm>
        </p:spPr>
        <p:txBody>
          <a:bodyPr>
            <a:normAutofit fontScale="92500"/>
          </a:bodyPr>
          <a:lstStyle/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Bicí hudební nástroj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Tvar rovnostranného trojúhelníku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3600" i="1" dirty="0">
                <a:solidFill>
                  <a:schemeClr val="tx1"/>
                </a:solidFill>
              </a:rPr>
              <a:t>Rozšířenost hlavně ve středověku</a:t>
            </a:r>
          </a:p>
        </p:txBody>
      </p:sp>
      <p:pic>
        <p:nvPicPr>
          <p:cNvPr id="4098" name="Picture 2" descr="Triangl | MAKRA.cz">
            <a:extLst>
              <a:ext uri="{FF2B5EF4-FFF2-40B4-BE49-F238E27FC236}">
                <a16:creationId xmlns:a16="http://schemas.microsoft.com/office/drawing/2014/main" id="{7C49B974-072B-BF04-8A03-AE4B9CA2F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5" y="3917105"/>
            <a:ext cx="2408581" cy="240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riangl, 15 cm - GOLDON 33703 - TAMBURINA">
            <a:extLst>
              <a:ext uri="{FF2B5EF4-FFF2-40B4-BE49-F238E27FC236}">
                <a16:creationId xmlns:a16="http://schemas.microsoft.com/office/drawing/2014/main" id="{B2345FD3-2382-7100-E194-44E3FA1EE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127" y="780607"/>
            <a:ext cx="2863228" cy="214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2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E0A45-A62E-5519-7F9D-7720F8C84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726" y="830617"/>
            <a:ext cx="4286548" cy="1645920"/>
          </a:xfrm>
        </p:spPr>
        <p:txBody>
          <a:bodyPr/>
          <a:lstStyle/>
          <a:p>
            <a:r>
              <a:rPr lang="cs-CZ" i="1" u="sng" dirty="0">
                <a:solidFill>
                  <a:srgbClr val="002060"/>
                </a:solidFill>
              </a:rPr>
              <a:t>TRUBKA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615BDF-F20E-F0A5-AC2F-B3773E1E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495" y="2895821"/>
            <a:ext cx="6149009" cy="2453272"/>
          </a:xfrm>
        </p:spPr>
        <p:txBody>
          <a:bodyPr/>
          <a:lstStyle/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i="1" dirty="0">
                <a:solidFill>
                  <a:schemeClr val="tx1"/>
                </a:solidFill>
              </a:rPr>
              <a:t>Dechový žesťový nástroj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i="1" dirty="0">
                <a:solidFill>
                  <a:schemeClr val="tx1"/>
                </a:solidFill>
              </a:rPr>
              <a:t>Široké využití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i="1" dirty="0">
                <a:solidFill>
                  <a:schemeClr val="tx1"/>
                </a:solidFill>
              </a:rPr>
              <a:t>Základ tvoří žesťová trubice</a:t>
            </a:r>
          </a:p>
          <a:p>
            <a:pPr marL="457200" indent="-457200" algn="ctr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i="1" dirty="0">
                <a:solidFill>
                  <a:schemeClr val="tx1"/>
                </a:solidFill>
              </a:rPr>
              <a:t>Vytvořil Josef Riedl v roce 1832</a:t>
            </a:r>
          </a:p>
          <a:p>
            <a:pPr marL="457200" indent="-457200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5122" name="Picture 2" descr="YAMAHA YTR-2330 Trubka | Kytary.cz">
            <a:extLst>
              <a:ext uri="{FF2B5EF4-FFF2-40B4-BE49-F238E27FC236}">
                <a16:creationId xmlns:a16="http://schemas.microsoft.com/office/drawing/2014/main" id="{4CA73E65-B4BA-C24D-773D-7E30533F6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6841" y="2468600"/>
            <a:ext cx="5441513" cy="173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rumpet Moving">
            <a:extLst>
              <a:ext uri="{FF2B5EF4-FFF2-40B4-BE49-F238E27FC236}">
                <a16:creationId xmlns:a16="http://schemas.microsoft.com/office/drawing/2014/main" id="{CF75FC04-EF58-2545-6DC0-386F76BC4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1108" y="2762038"/>
            <a:ext cx="2953462" cy="222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04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52E33-6B18-A0D4-1AD0-D6AC2FDF6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i="1" dirty="0">
                <a:solidFill>
                  <a:srgbClr val="002060"/>
                </a:solidFill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E9F1FC-2954-BD58-3F47-593032861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40667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82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 Light</vt:lpstr>
      <vt:lpstr>Wingdings</vt:lpstr>
      <vt:lpstr>Metropole</vt:lpstr>
      <vt:lpstr>HUDEBNÍ NÁSTROJE</vt:lpstr>
      <vt:lpstr>KYTARA</vt:lpstr>
      <vt:lpstr>FLÉTNA</vt:lpstr>
      <vt:lpstr>TRIANGL</vt:lpstr>
      <vt:lpstr>TRUBKA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Kateřina</dc:creator>
  <cp:lastModifiedBy>Landová Kateřina</cp:lastModifiedBy>
  <cp:revision>3</cp:revision>
  <dcterms:created xsi:type="dcterms:W3CDTF">2023-10-12T07:50:27Z</dcterms:created>
  <dcterms:modified xsi:type="dcterms:W3CDTF">2023-10-12T08:29:52Z</dcterms:modified>
</cp:coreProperties>
</file>