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D059C4-FE30-40BE-85C6-E205CA0DF80B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7B84C8-767A-422E-8280-BE7C04382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cs.wikipedia.org/wiki/Sladk%C3%A1_voda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cs.wikipedia.org/wiki/Kontin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Rostliny" TargetMode="External"/><Relationship Id="rId5" Type="http://schemas.openxmlformats.org/officeDocument/2006/relationships/hyperlink" Target="https://cs.wikipedia.org/wiki/Mo%C5%99sk%C3%A1_voda" TargetMode="External"/><Relationship Id="rId4" Type="http://schemas.openxmlformats.org/officeDocument/2006/relationships/hyperlink" Target="https://cs.wikipedia.org/wiki/Brakick%C3%A1_vod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achyt%C3%A1v%C3%A1n%C3%AD_a_ukl%C3%A1d%C3%A1n%C3%AD_oxidu_uhli%C4%8Dit%C3%A9ho" TargetMode="External"/><Relationship Id="rId2" Type="http://schemas.openxmlformats.org/officeDocument/2006/relationships/hyperlink" Target="https://cs.wikipedia.org/wiki/Ekosyst%C3%A9mov%C3%A9_slu%C5%BEb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Vltava" TargetMode="External"/><Relationship Id="rId13" Type="http://schemas.openxmlformats.org/officeDocument/2006/relationships/hyperlink" Target="https://cs.wikipedia.org/wiki/Dvo%C5%99i%C5%A1t%C4%9B_(rybn%C3%ADk)" TargetMode="External"/><Relationship Id="rId18" Type="http://schemas.openxmlformats.org/officeDocument/2006/relationships/hyperlink" Target="https://cs.wikipedia.org/wiki/Plou%C4%8Dnice" TargetMode="External"/><Relationship Id="rId26" Type="http://schemas.openxmlformats.org/officeDocument/2006/relationships/hyperlink" Target="https://cs.wikipedia.org/wiki/Cidlina_(%C5%99eka)" TargetMode="External"/><Relationship Id="rId3" Type="http://schemas.openxmlformats.org/officeDocument/2006/relationships/hyperlink" Target="https://cs.wikipedia.org/wiki/Lu%C5%BEnice" TargetMode="External"/><Relationship Id="rId21" Type="http://schemas.openxmlformats.org/officeDocument/2006/relationships/hyperlink" Target="https://cs.wikipedia.org/wiki/Nesyt" TargetMode="External"/><Relationship Id="rId34" Type="http://schemas.openxmlformats.org/officeDocument/2006/relationships/hyperlink" Target="https://cs.wikipedia.org/wiki/Ko%C5%A1t%C4%9Bnick%C3%BD_potok" TargetMode="External"/><Relationship Id="rId7" Type="http://schemas.openxmlformats.org/officeDocument/2006/relationships/hyperlink" Target="https://cs.wikipedia.org/wiki/Bezdrevsk%C3%BD_potok" TargetMode="External"/><Relationship Id="rId12" Type="http://schemas.openxmlformats.org/officeDocument/2006/relationships/hyperlink" Target="https://cs.wikipedia.org/wiki/Okres_T%C3%A1bor" TargetMode="External"/><Relationship Id="rId17" Type="http://schemas.openxmlformats.org/officeDocument/2006/relationships/hyperlink" Target="https://cs.wikipedia.org/wiki/Robe%C4%8Dsk%C3%BD_potok" TargetMode="External"/><Relationship Id="rId25" Type="http://schemas.openxmlformats.org/officeDocument/2006/relationships/hyperlink" Target="https://cs.wikipedia.org/wiki/%C5%BDehu%C5%88sk%C3%BD_rybn%C3%ADk" TargetMode="External"/><Relationship Id="rId33" Type="http://schemas.openxmlformats.org/officeDocument/2006/relationships/hyperlink" Target="https://cs.wikipedia.org/wiki/Sta%C5%88kovsk%C3%BD_rybn%C3%ADk" TargetMode="External"/><Relationship Id="rId2" Type="http://schemas.openxmlformats.org/officeDocument/2006/relationships/hyperlink" Target="https://cs.wikipedia.org/wiki/Ro%C5%BEmberk" TargetMode="External"/><Relationship Id="rId16" Type="http://schemas.openxmlformats.org/officeDocument/2006/relationships/hyperlink" Target="https://cs.wikipedia.org/wiki/Seznam_rybn%C3%ADk%C5%AF_v_%C4%8Cesku" TargetMode="External"/><Relationship Id="rId20" Type="http://schemas.openxmlformats.org/officeDocument/2006/relationships/hyperlink" Target="https://cs.wikipedia.org/wiki/Z%C3%A1blatsk%C3%BD_rybn%C3%ADk" TargetMode="External"/><Relationship Id="rId29" Type="http://schemas.openxmlformats.org/officeDocument/2006/relationships/hyperlink" Target="https://cs.wikipedia.org/wiki/Deht%C3%A1%C5%99sk%C3%BD_pot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Bezdrev" TargetMode="External"/><Relationship Id="rId11" Type="http://schemas.openxmlformats.org/officeDocument/2006/relationships/hyperlink" Target="https://cs.wikipedia.org/wiki/Zlat%C3%A1_stoka" TargetMode="External"/><Relationship Id="rId24" Type="http://schemas.openxmlformats.org/officeDocument/2006/relationships/hyperlink" Target="https://cs.wikipedia.org/wiki/Okres_B%C5%99eclav" TargetMode="External"/><Relationship Id="rId32" Type="http://schemas.openxmlformats.org/officeDocument/2006/relationships/hyperlink" Target="https://cs.wikipedia.org/wiki/Okres_Znojmo" TargetMode="External"/><Relationship Id="rId5" Type="http://schemas.openxmlformats.org/officeDocument/2006/relationships/hyperlink" Target="https://cs.wikipedia.org/wiki/Okres_Jind%C5%99ich%C5%AFv_Hradec" TargetMode="External"/><Relationship Id="rId15" Type="http://schemas.openxmlformats.org/officeDocument/2006/relationships/hyperlink" Target="https://cs.wikipedia.org/wiki/M%C3%A1chovo_jezero" TargetMode="External"/><Relationship Id="rId23" Type="http://schemas.openxmlformats.org/officeDocument/2006/relationships/hyperlink" Target="https://cs.wikipedia.org/wiki/Dyje" TargetMode="External"/><Relationship Id="rId28" Type="http://schemas.openxmlformats.org/officeDocument/2006/relationships/hyperlink" Target="https://cs.wikipedia.org/wiki/Deht%C3%A1%C5%99" TargetMode="External"/><Relationship Id="rId10" Type="http://schemas.openxmlformats.org/officeDocument/2006/relationships/hyperlink" Target="https://cs.wikipedia.org/wiki/Horusick%C3%BD_rybn%C3%ADk" TargetMode="External"/><Relationship Id="rId19" Type="http://schemas.openxmlformats.org/officeDocument/2006/relationships/hyperlink" Target="https://cs.wikipedia.org/wiki/Okres_%C4%8Cesk%C3%A1_L%C3%ADpa" TargetMode="External"/><Relationship Id="rId31" Type="http://schemas.openxmlformats.org/officeDocument/2006/relationships/hyperlink" Target="https://cs.wikipedia.org/wiki/Dyjsko-ml%C3%BDnsk%C3%BD_n%C3%A1hon" TargetMode="External"/><Relationship Id="rId4" Type="http://schemas.openxmlformats.org/officeDocument/2006/relationships/hyperlink" Target="https://cs.wikipedia.org/w/index.php?title=Pot%C4%9B%C5%A1ilka&amp;action=edit&amp;redlink=1" TargetMode="External"/><Relationship Id="rId9" Type="http://schemas.openxmlformats.org/officeDocument/2006/relationships/hyperlink" Target="https://cs.wikipedia.org/wiki/Okres_%C4%8Cesk%C3%A9_Bud%C4%9Bjovice" TargetMode="External"/><Relationship Id="rId14" Type="http://schemas.openxmlformats.org/officeDocument/2006/relationships/hyperlink" Target="https://cs.wikipedia.org/wiki/Velk%C3%BD_Tis%C3%BD" TargetMode="External"/><Relationship Id="rId22" Type="http://schemas.openxmlformats.org/officeDocument/2006/relationships/hyperlink" Target="https://cs.wikipedia.org/wiki/V%C4%8Del%C3%ADnek" TargetMode="External"/><Relationship Id="rId27" Type="http://schemas.openxmlformats.org/officeDocument/2006/relationships/hyperlink" Target="https://cs.wikipedia.org/wiki/Okres_Kol%C3%ADn" TargetMode="External"/><Relationship Id="rId30" Type="http://schemas.openxmlformats.org/officeDocument/2006/relationships/hyperlink" Target="https://cs.wikipedia.org/wiki/Jaroslavick%C3%BD_rybn%C3%ADk" TargetMode="External"/><Relationship Id="rId35" Type="http://schemas.openxmlformats.org/officeDocument/2006/relationships/hyperlink" Target="https://cs.wikipedia.org/wiki/Velk%C3%A1_Holn%C3%A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MOKŘADY</a:t>
            </a:r>
            <a:endParaRPr lang="cs-CZ" i="1" u="sng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301208"/>
            <a:ext cx="5114778" cy="110124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Vypracovala:</a:t>
            </a:r>
          </a:p>
          <a:p>
            <a:pPr algn="l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Dominika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Mariánusová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l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Emílie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Jerglová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941168"/>
            <a:ext cx="2187327" cy="14555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Mokřady se přirozeně vyskytují na všech </a:t>
            </a:r>
            <a:r>
              <a:rPr lang="cs-CZ" dirty="0" smtClean="0">
                <a:hlinkClick r:id="rId2" tooltip="Kontinent"/>
              </a:rPr>
              <a:t>kontinentech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Voda v mokřadech je buď </a:t>
            </a:r>
            <a:r>
              <a:rPr lang="cs-CZ" dirty="0" smtClean="0">
                <a:hlinkClick r:id="rId3" tooltip="Sladká voda"/>
              </a:rPr>
              <a:t>sladkovodní</a:t>
            </a:r>
            <a:r>
              <a:rPr lang="cs-CZ" dirty="0" smtClean="0"/>
              <a:t>, </a:t>
            </a:r>
            <a:r>
              <a:rPr lang="cs-CZ" dirty="0" smtClean="0">
                <a:hlinkClick r:id="rId4" tooltip="Brakická voda"/>
              </a:rPr>
              <a:t>brakická</a:t>
            </a:r>
            <a:r>
              <a:rPr lang="cs-CZ" dirty="0" smtClean="0"/>
              <a:t>, nebo </a:t>
            </a:r>
            <a:r>
              <a:rPr lang="cs-CZ" dirty="0" smtClean="0">
                <a:hlinkClick r:id="rId5" tooltip="Mořská voda"/>
              </a:rPr>
              <a:t>slaná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Hlavní typy mokřadů se klasifikují na základě převládajících </a:t>
            </a:r>
            <a:r>
              <a:rPr lang="cs-CZ" dirty="0" smtClean="0">
                <a:hlinkClick r:id="rId6" tooltip="Rostliny"/>
              </a:rPr>
              <a:t>rostlin</a:t>
            </a:r>
            <a:r>
              <a:rPr lang="cs-CZ" dirty="0" smtClean="0"/>
              <a:t> a/nebo zdroje vody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u="sng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ÚVOD</a:t>
            </a:r>
            <a:endParaRPr lang="cs-CZ" i="1" u="sng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pic>
        <p:nvPicPr>
          <p:cNvPr id="5" name="Obrázek 4" descr="app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0" y="5229200"/>
            <a:ext cx="2491106" cy="16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27654-579074-1-shutterstock-698042716-12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83968" y="5229200"/>
            <a:ext cx="2476872" cy="1393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Mokřady plní důležité funkce v krajině – jinými slovy nám poskytují </a:t>
            </a:r>
            <a:r>
              <a:rPr lang="cs-CZ" sz="2400" dirty="0" smtClean="0">
                <a:hlinkClick r:id="rId2" tooltip="Ekosystémové služby"/>
              </a:rPr>
              <a:t>ekosystémové služby</a:t>
            </a:r>
            <a:endParaRPr lang="cs-CZ" sz="2400" dirty="0" smtClean="0"/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Tou asi nejzřetelnější je schopnost zadržet v krajině vodu – kupříkladu mokřad o ploše pouhých 10 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 dokáže zadržet až 9000 litrů vody</a:t>
            </a:r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Díky anoxickým podmínkám a vlhku, které zde panuje, dochází v mokřadech přirozeně k </a:t>
            </a:r>
            <a:r>
              <a:rPr lang="cs-CZ" sz="2400" dirty="0" smtClean="0">
                <a:hlinkClick r:id="rId3" tooltip="Zachytávání a ukládání oxidu uhličitého"/>
              </a:rPr>
              <a:t>sekvestraci</a:t>
            </a:r>
            <a:r>
              <a:rPr lang="cs-CZ" sz="2400" dirty="0" smtClean="0"/>
              <a:t> uhlíku</a:t>
            </a:r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Font typeface="Wingdings" pitchFamily="2" charset="2"/>
              <a:buChar char="§"/>
            </a:pP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i="1" u="sng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MOKŘADY  VÝZNAM  PRO KRAJINU A KLIMA </a:t>
            </a:r>
            <a:endParaRPr lang="cs-CZ" i="1" u="sng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114925"/>
            <a:ext cx="2628900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1 - Pramen, prameniště</a:t>
            </a:r>
          </a:p>
          <a:p>
            <a:r>
              <a:rPr lang="cs-CZ" dirty="0" smtClean="0"/>
              <a:t>2 - Tok, úsek toku</a:t>
            </a:r>
          </a:p>
          <a:p>
            <a:r>
              <a:rPr lang="cs-CZ" dirty="0" smtClean="0"/>
              <a:t>3 - Nivní jezero, mrtvé rameno, tůň</a:t>
            </a:r>
          </a:p>
          <a:p>
            <a:r>
              <a:rPr lang="cs-CZ" dirty="0" smtClean="0"/>
              <a:t>4 - Lužní les, olšina či jiné mokřadní lesy</a:t>
            </a:r>
          </a:p>
          <a:p>
            <a:r>
              <a:rPr lang="cs-CZ" dirty="0" smtClean="0"/>
              <a:t>5 - Zaplavovaná nebo mokrá louka</a:t>
            </a:r>
          </a:p>
          <a:p>
            <a:r>
              <a:rPr lang="cs-CZ" dirty="0" smtClean="0"/>
              <a:t>6 - Jiné vodní a bažinné biotopy</a:t>
            </a:r>
          </a:p>
          <a:p>
            <a:r>
              <a:rPr lang="cs-CZ" dirty="0" smtClean="0"/>
              <a:t>7 - Rákosina, ostřicová louka</a:t>
            </a:r>
          </a:p>
          <a:p>
            <a:r>
              <a:rPr lang="cs-CZ" dirty="0" smtClean="0"/>
              <a:t>8 - Rašeliniště a slatiniště</a:t>
            </a:r>
          </a:p>
          <a:p>
            <a:r>
              <a:rPr lang="cs-CZ" dirty="0" smtClean="0"/>
              <a:t>9 - Horské jezero</a:t>
            </a:r>
          </a:p>
          <a:p>
            <a:r>
              <a:rPr lang="cs-CZ" dirty="0" smtClean="0"/>
              <a:t>10 - Slanisko</a:t>
            </a:r>
          </a:p>
          <a:p>
            <a:r>
              <a:rPr lang="cs-CZ" dirty="0" smtClean="0"/>
              <a:t>11 - Kanál, stoka, příkop</a:t>
            </a:r>
          </a:p>
          <a:p>
            <a:r>
              <a:rPr lang="cs-CZ" dirty="0" smtClean="0"/>
              <a:t>12 - Průmyslová odkalovací nádrž</a:t>
            </a:r>
          </a:p>
          <a:p>
            <a:r>
              <a:rPr lang="cs-CZ" dirty="0" smtClean="0"/>
              <a:t>13 - Rybník, klausura</a:t>
            </a:r>
          </a:p>
          <a:p>
            <a:r>
              <a:rPr lang="cs-CZ" dirty="0" smtClean="0"/>
              <a:t>14 - Soustava rybníků</a:t>
            </a:r>
          </a:p>
          <a:p>
            <a:r>
              <a:rPr lang="cs-CZ" dirty="0" smtClean="0"/>
              <a:t>15 - Údolní nádrž</a:t>
            </a:r>
          </a:p>
          <a:p>
            <a:r>
              <a:rPr lang="cs-CZ" dirty="0" smtClean="0"/>
              <a:t>16 - Lom, štěrkovna, pískovna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u="sng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TYP MOKŘADU</a:t>
            </a:r>
            <a:endParaRPr lang="cs-CZ" i="1" u="sng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pic>
        <p:nvPicPr>
          <p:cNvPr id="5" name="Obrázek 4" descr="stažený soubo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05064"/>
            <a:ext cx="2952328" cy="2202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7519-mokrady-v-narodnich-parc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484784"/>
            <a:ext cx="3635896" cy="2045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2400" dirty="0" smtClean="0"/>
              <a:t>Úmluva o mokřadech majících mezinárodní význam především jako biotopy vodního ptactva </a:t>
            </a:r>
          </a:p>
          <a:p>
            <a:pPr>
              <a:buFont typeface="Courier New" pitchFamily="49" charset="0"/>
              <a:buChar char="o"/>
            </a:pPr>
            <a:endParaRPr lang="cs-CZ" sz="2400" dirty="0" smtClean="0"/>
          </a:p>
          <a:p>
            <a:pPr>
              <a:buFont typeface="Courier New" pitchFamily="49" charset="0"/>
              <a:buChar char="o"/>
            </a:pPr>
            <a:r>
              <a:rPr lang="cs-CZ" sz="2400" dirty="0" err="1" smtClean="0"/>
              <a:t>Ramsarská</a:t>
            </a:r>
            <a:r>
              <a:rPr lang="cs-CZ" sz="2400" dirty="0" smtClean="0"/>
              <a:t> úmluva je první celosvětová mezivládní úmluva na ochranu a moudré využívání přírodních zdrojů</a:t>
            </a:r>
          </a:p>
          <a:p>
            <a:pPr>
              <a:buFont typeface="Courier New" pitchFamily="49" charset="0"/>
              <a:buChar char="o"/>
            </a:pPr>
            <a:endParaRPr lang="cs-CZ" sz="2400" dirty="0" smtClean="0"/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Úmluva byla podepsána 2. února 1971 v íránském městě </a:t>
            </a:r>
            <a:r>
              <a:rPr lang="cs-CZ" sz="2400" dirty="0" err="1" smtClean="0"/>
              <a:t>Ramsar</a:t>
            </a:r>
            <a:r>
              <a:rPr lang="cs-CZ" sz="2400" dirty="0" smtClean="0"/>
              <a:t> dosud k ní přistoupilo 169 států</a:t>
            </a:r>
          </a:p>
          <a:p>
            <a:pPr>
              <a:buFont typeface="Courier New" pitchFamily="49" charset="0"/>
              <a:buChar char="o"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u="sng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RAMSARKÁ ÚMLUVA</a:t>
            </a:r>
            <a:endParaRPr lang="cs-CZ" i="1" u="sng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pic>
        <p:nvPicPr>
          <p:cNvPr id="4" name="Obrázek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5010150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uzsv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045572"/>
            <a:ext cx="2418721" cy="1812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" tooltip="Rožmberk"/>
              </a:rPr>
              <a:t>Rožmberk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6476,24275,86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a 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  <a:hlinkClick r:id="rId4" tooltip="Potěšilka (stránka neexistuje)"/>
              </a:rPr>
              <a:t>Potěšilka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  <a:hlinkClick r:id="rId5" tooltip="Okres Jindřichův Hradec"/>
              </a:rPr>
              <a:t>Jindřichův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5" tooltip="Okres Jindřichův Hradec"/>
              </a:rPr>
              <a:t> Hradec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6" tooltip="Bezdrev"/>
              </a:rPr>
              <a:t>Bezdrev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5207,03815,63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7" tooltip="Bezdrevský potok"/>
              </a:rPr>
              <a:t>Netolický potok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8" tooltip="Vltava"/>
              </a:rPr>
              <a:t>Vltava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9" tooltip="Okres České Budějovice"/>
              </a:rPr>
              <a:t>České Budějovice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0" tooltip="Horusický rybník"/>
              </a:rPr>
              <a:t>Horusický rybník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4156,04163,97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1" tooltip="Zlatá stoka"/>
              </a:rPr>
              <a:t>Zlatá stoka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2" tooltip="Okres Tábor"/>
              </a:rPr>
              <a:t>Tábor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3" tooltip="Dvořiště (rybník)"/>
              </a:rPr>
              <a:t>Dvořiště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3884,54346,65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1" tooltip="Zlatá stoka"/>
              </a:rPr>
              <a:t>Zlatá stoka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9" tooltip="Okres České Budějovice"/>
              </a:rPr>
              <a:t>České Budějovice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4" tooltip="Velký Tisý"/>
              </a:rPr>
              <a:t>Velký Tisý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3173,44214,28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1" tooltip="Zlatá stoka"/>
              </a:rPr>
              <a:t>Zlatá stoka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5" tooltip="Okres Jindřichův Hradec"/>
              </a:rPr>
              <a:t>Jindřichův Hradec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6.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5" tooltip="Máchovo jezero"/>
              </a:rPr>
              <a:t>Máchovo jezero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312</a:t>
            </a:r>
            <a:r>
              <a:rPr lang="cs-CZ" baseline="30000" dirty="0" smtClean="0">
                <a:solidFill>
                  <a:schemeClr val="bg2">
                    <a:lumMod val="50000"/>
                  </a:schemeClr>
                </a:solidFill>
                <a:hlinkClick r:id="rId16"/>
              </a:rPr>
              <a:t>[2]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5,22666,78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7" tooltip="Robečský potok"/>
              </a:rPr>
              <a:t>Robečský potok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  <a:hlinkClick r:id="rId18" tooltip="Ploučnice"/>
              </a:rPr>
              <a:t>Ploučnice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9" tooltip="Okres Česká Lípa"/>
              </a:rPr>
              <a:t>Česká Lípa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7.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0" tooltip="Záblatský rybník"/>
              </a:rPr>
              <a:t>Záblatský rybník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3103,04273,35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11" tooltip="Zlatá stoka"/>
              </a:rPr>
              <a:t>Zlatá stoka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5" tooltip="Okres Jindřichův Hradec"/>
              </a:rPr>
              <a:t>Jindřichův Hradec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8.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1" tooltip="Nesyt"/>
              </a:rPr>
              <a:t>Nesyt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2963,01754,5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2" tooltip="Včelínek"/>
              </a:rPr>
              <a:t>Včelínek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3" tooltip="Dyje"/>
              </a:rPr>
              <a:t>Dyje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4" tooltip="Okres Břeclav"/>
              </a:rPr>
              <a:t>Břeclav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9.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5" tooltip="Žehuňský rybník"/>
              </a:rPr>
              <a:t>Žehuňský rybník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2586,02046,0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6" tooltip="Cidlina (řeka)"/>
              </a:rPr>
              <a:t>Cidlina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7" tooltip="Okres Kolín"/>
              </a:rPr>
              <a:t>Kolín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10.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8" tooltip="Dehtář"/>
              </a:rPr>
              <a:t>Dehtář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2466,04066,12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9" tooltip="Dehtářský potok"/>
              </a:rPr>
              <a:t>Dehtářský potok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8" tooltip="Vltava"/>
              </a:rPr>
              <a:t>Vltava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9" tooltip="Okres České Budějovice"/>
              </a:rPr>
              <a:t>České Budějovice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11.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0" tooltip="Jaroslavický rybník"/>
              </a:rPr>
              <a:t>Jaroslavický rybník</a:t>
            </a:r>
            <a:r>
              <a:rPr lang="cs-CZ" baseline="30000" dirty="0" smtClean="0">
                <a:solidFill>
                  <a:schemeClr val="bg2">
                    <a:lumMod val="50000"/>
                  </a:schemeClr>
                </a:solidFill>
                <a:hlinkClick r:id="rId16"/>
              </a:rPr>
              <a:t>[3]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2455,0185?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1" tooltip="Dyjsko-mlýnský náhon"/>
              </a:rPr>
              <a:t>Mlýnská strouha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3" tooltip="Dyje"/>
              </a:rPr>
              <a:t>Dyje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2" tooltip="Okres Znojmo"/>
              </a:rPr>
              <a:t>Znojmo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12.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3" tooltip="Staňkovský rybník"/>
              </a:rPr>
              <a:t>Staňkovský rybník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2418,54696,6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4" tooltip="Koštěnický potok"/>
              </a:rPr>
              <a:t>Koštěnický potok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 (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" tooltip="Lužnice"/>
              </a:rPr>
              <a:t>Lužnice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5" tooltip="Okres Jindřichův Hradec"/>
              </a:rPr>
              <a:t>Jindřichův Hradec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13.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35" tooltip="Velká Holná"/>
              </a:rPr>
              <a:t>Velká Holná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2303,0453?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Holenský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potok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RYBNÍKY V ČR</a:t>
            </a:r>
            <a:endParaRPr lang="cs-CZ" i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2348880"/>
            <a:ext cx="6552728" cy="30689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DĚKUJI ZA POZORNOST</a:t>
            </a:r>
            <a:endParaRPr lang="cs-CZ" sz="4000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177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MOKŘADY</vt:lpstr>
      <vt:lpstr>ÚVOD</vt:lpstr>
      <vt:lpstr>MOKŘADY  VÝZNAM  PRO KRAJINU A KLIMA </vt:lpstr>
      <vt:lpstr>TYP MOKŘADU</vt:lpstr>
      <vt:lpstr>RAMSARKÁ ÚMLUVA</vt:lpstr>
      <vt:lpstr>RYBNÍKY V ČR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MOKŘADY</dc:title>
  <dc:creator>HOLÁSEK ROMAN</dc:creator>
  <cp:lastModifiedBy>Alena</cp:lastModifiedBy>
  <cp:revision>6</cp:revision>
  <dcterms:created xsi:type="dcterms:W3CDTF">2023-10-31T11:19:11Z</dcterms:created>
  <dcterms:modified xsi:type="dcterms:W3CDTF">2023-11-12T18:11:12Z</dcterms:modified>
</cp:coreProperties>
</file>