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330" autoAdjust="0"/>
    <p:restoredTop sz="94660"/>
  </p:normalViewPr>
  <p:slideViewPr>
    <p:cSldViewPr snapToGrid="0">
      <p:cViewPr varScale="1">
        <p:scale>
          <a:sx n="74" d="100"/>
          <a:sy n="74" d="100"/>
        </p:scale>
        <p:origin x="72" y="5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BABAA-2761-4721-8624-775353E94ED0}" type="datetimeFigureOut">
              <a:rPr lang="cs-CZ" smtClean="0"/>
              <a:t>24.04.2024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102F6-5FE0-49D1-843F-0077571699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8820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BABAA-2761-4721-8624-775353E94ED0}" type="datetimeFigureOut">
              <a:rPr lang="cs-CZ" smtClean="0"/>
              <a:t>24.04.2024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102F6-5FE0-49D1-843F-0077571699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8822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BABAA-2761-4721-8624-775353E94ED0}" type="datetimeFigureOut">
              <a:rPr lang="cs-CZ" smtClean="0"/>
              <a:t>24.04.2024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102F6-5FE0-49D1-843F-0077571699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4237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BABAA-2761-4721-8624-775353E94ED0}" type="datetimeFigureOut">
              <a:rPr lang="cs-CZ" smtClean="0"/>
              <a:t>24.04.2024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102F6-5FE0-49D1-843F-0077571699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0784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BABAA-2761-4721-8624-775353E94ED0}" type="datetimeFigureOut">
              <a:rPr lang="cs-CZ" smtClean="0"/>
              <a:t>24.04.2024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102F6-5FE0-49D1-843F-0077571699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6226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BABAA-2761-4721-8624-775353E94ED0}" type="datetimeFigureOut">
              <a:rPr lang="cs-CZ" smtClean="0"/>
              <a:t>24.04.2024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102F6-5FE0-49D1-843F-0077571699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4620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BABAA-2761-4721-8624-775353E94ED0}" type="datetimeFigureOut">
              <a:rPr lang="cs-CZ" smtClean="0"/>
              <a:t>24.04.2024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102F6-5FE0-49D1-843F-0077571699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4623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BABAA-2761-4721-8624-775353E94ED0}" type="datetimeFigureOut">
              <a:rPr lang="cs-CZ" smtClean="0"/>
              <a:t>24.04.2024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102F6-5FE0-49D1-843F-0077571699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8369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BABAA-2761-4721-8624-775353E94ED0}" type="datetimeFigureOut">
              <a:rPr lang="cs-CZ" smtClean="0"/>
              <a:t>24.04.2024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102F6-5FE0-49D1-843F-0077571699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3539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BABAA-2761-4721-8624-775353E94ED0}" type="datetimeFigureOut">
              <a:rPr lang="cs-CZ" smtClean="0"/>
              <a:t>24.04.2024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102F6-5FE0-49D1-843F-0077571699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7733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BABAA-2761-4721-8624-775353E94ED0}" type="datetimeFigureOut">
              <a:rPr lang="cs-CZ" smtClean="0"/>
              <a:t>24.04.2024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102F6-5FE0-49D1-843F-0077571699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2497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CBABAA-2761-4721-8624-775353E94ED0}" type="datetimeFigureOut">
              <a:rPr lang="cs-CZ" smtClean="0"/>
              <a:t>24.04.2024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B102F6-5FE0-49D1-843F-0077571699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769975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6A4277-8E17-1246-DF35-35120CA308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83411" y="1140832"/>
            <a:ext cx="9144000" cy="2387600"/>
          </a:xfrm>
        </p:spPr>
        <p:txBody>
          <a:bodyPr>
            <a:normAutofit/>
          </a:bodyPr>
          <a:lstStyle/>
          <a:p>
            <a:pPr fontAlgn="ctr"/>
            <a:r>
              <a:rPr lang="cs-CZ" sz="13800" b="1" i="1" u="sng" spc="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PTÁCI</a:t>
            </a:r>
          </a:p>
        </p:txBody>
      </p:sp>
      <p:pic>
        <p:nvPicPr>
          <p:cNvPr id="2050" name="Picture 2" descr="Nová stránka 1">
            <a:extLst>
              <a:ext uri="{FF2B5EF4-FFF2-40B4-BE49-F238E27FC236}">
                <a16:creationId xmlns:a16="http://schemas.microsoft.com/office/drawing/2014/main" id="{A29C5C3F-5DC4-B810-4348-2CE27BA54E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577" y="3121494"/>
            <a:ext cx="5630408" cy="3590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odnadpis 2">
            <a:extLst>
              <a:ext uri="{FF2B5EF4-FFF2-40B4-BE49-F238E27FC236}">
                <a16:creationId xmlns:a16="http://schemas.microsoft.com/office/drawing/2014/main" id="{F3FC12A8-532B-5AA2-1180-7C49FA754F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7577" y="4115852"/>
            <a:ext cx="9521779" cy="1601316"/>
          </a:xfrm>
        </p:spPr>
        <p:txBody>
          <a:bodyPr>
            <a:normAutofit/>
          </a:bodyPr>
          <a:lstStyle/>
          <a:p>
            <a:br>
              <a:rPr lang="cs-CZ" dirty="0"/>
            </a:br>
            <a:br>
              <a:rPr lang="cs-CZ" dirty="0"/>
            </a:br>
            <a:endParaRPr lang="cs-CZ" dirty="0"/>
          </a:p>
        </p:txBody>
      </p:sp>
      <p:pic>
        <p:nvPicPr>
          <p:cNvPr id="5" name="Picture 6" descr="Husa hlídá prostor kolem hnízda bílých čápů on Make a GIF">
            <a:extLst>
              <a:ext uri="{FF2B5EF4-FFF2-40B4-BE49-F238E27FC236}">
                <a16:creationId xmlns:a16="http://schemas.microsoft.com/office/drawing/2014/main" id="{604AAB91-3277-8309-C1F0-17EA15028C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3819" y="3987724"/>
            <a:ext cx="5078181" cy="2870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5658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1E52C3-B2B6-DC2C-0F3C-E117ED9E51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1833" y="332113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cs-CZ" sz="60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Čáp černý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B4B6E0A2-250A-A7F1-907C-0C80ED64CE0C}"/>
              </a:ext>
            </a:extLst>
          </p:cNvPr>
          <p:cNvSpPr txBox="1"/>
          <p:nvPr/>
        </p:nvSpPr>
        <p:spPr>
          <a:xfrm rot="1922022">
            <a:off x="9158680" y="808809"/>
            <a:ext cx="2597932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cs-CZ" sz="2800" b="0" i="0" dirty="0">
                <a:solidFill>
                  <a:srgbClr val="00B050"/>
                </a:solidFill>
                <a:effectLst/>
                <a:highlight>
                  <a:srgbClr val="000000"/>
                </a:highlight>
                <a:latin typeface="rozhlas_medium, Helvetica, Arial, Roboto, sans-serif"/>
              </a:rPr>
              <a:t>1)Čáp měří 90-105cm.Když křídla tak měří 173-205cm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3CF2E5DF-8B0B-08D3-4C00-DB0A5766C56B}"/>
              </a:ext>
            </a:extLst>
          </p:cNvPr>
          <p:cNvSpPr txBox="1"/>
          <p:nvPr/>
        </p:nvSpPr>
        <p:spPr>
          <a:xfrm rot="1475659">
            <a:off x="119849" y="988759"/>
            <a:ext cx="5120313" cy="16920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br>
              <a:rPr lang="cs-CZ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rozhlas_medium, Helvetica, Arial, Roboto, sans-serif"/>
              </a:rPr>
            </a:br>
            <a:r>
              <a:rPr lang="cs-CZ" sz="2800" b="0" i="0" dirty="0">
                <a:solidFill>
                  <a:srgbClr val="00B050"/>
                </a:solidFill>
                <a:effectLst/>
                <a:highlight>
                  <a:srgbClr val="000000"/>
                </a:highlight>
                <a:latin typeface="rozhlas_medium, Helvetica, Arial, Roboto, sans-serif"/>
              </a:rPr>
              <a:t>2)Dohromady je na světě </a:t>
            </a:r>
            <a:r>
              <a:rPr lang="cs-CZ" sz="2800" b="0" i="0" dirty="0">
                <a:solidFill>
                  <a:srgbClr val="00B050"/>
                </a:solidFill>
                <a:effectLst/>
                <a:highlight>
                  <a:srgbClr val="000000"/>
                </a:highlight>
                <a:latin typeface="rozhlas_regular, Helvetica, Arial, Roboto, sans-serif"/>
              </a:rPr>
              <a:t>24000-44000</a:t>
            </a:r>
            <a:r>
              <a:rPr lang="cs-CZ" sz="2800" b="0" i="0" dirty="0">
                <a:solidFill>
                  <a:srgbClr val="00B050"/>
                </a:solidFill>
                <a:effectLst/>
                <a:highlight>
                  <a:srgbClr val="000000"/>
                </a:highlight>
                <a:latin typeface="Google Sans"/>
              </a:rPr>
              <a:t> jedinců (z toho v Evropě asi 15 500)</a:t>
            </a:r>
            <a:endParaRPr lang="cs-CZ" b="0" i="0" dirty="0">
              <a:solidFill>
                <a:srgbClr val="00B050"/>
              </a:solidFill>
              <a:effectLst/>
              <a:highlight>
                <a:srgbClr val="000000"/>
              </a:highlight>
              <a:latin typeface="arial" panose="020B0604020202020204" pitchFamily="34" charset="0"/>
            </a:endParaRP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F8B22B43-B702-C512-462F-45EC0A534812}"/>
              </a:ext>
            </a:extLst>
          </p:cNvPr>
          <p:cNvSpPr txBox="1"/>
          <p:nvPr/>
        </p:nvSpPr>
        <p:spPr>
          <a:xfrm rot="1469095">
            <a:off x="12548" y="3524801"/>
            <a:ext cx="6671256" cy="15081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br>
              <a:rPr lang="cs-CZ" b="0" i="0" dirty="0">
                <a:solidFill>
                  <a:srgbClr val="1F1F1F"/>
                </a:solidFill>
                <a:effectLst/>
                <a:highlight>
                  <a:srgbClr val="FFFFFF"/>
                </a:highlight>
                <a:latin typeface="Google Sans"/>
              </a:rPr>
            </a:br>
            <a:endParaRPr lang="cs-CZ" b="0" i="0" dirty="0">
              <a:solidFill>
                <a:srgbClr val="000000"/>
              </a:solidFill>
              <a:effectLst/>
              <a:highlight>
                <a:srgbClr val="FFFFFF"/>
              </a:highlight>
              <a:latin typeface="arial" panose="020B0604020202020204" pitchFamily="34" charset="0"/>
            </a:endParaRPr>
          </a:p>
          <a:p>
            <a:pPr algn="l"/>
            <a:r>
              <a:rPr lang="cs-CZ" sz="2800" b="0" i="0" dirty="0">
                <a:solidFill>
                  <a:srgbClr val="00B050"/>
                </a:solidFill>
                <a:effectLst/>
                <a:highlight>
                  <a:srgbClr val="000000"/>
                </a:highlight>
                <a:latin typeface="Google Sans"/>
              </a:rPr>
              <a:t>3)Čáp černý má za potravu ryby okolo 25cm taky loví žáby a mloky</a:t>
            </a:r>
            <a:endParaRPr lang="cs-CZ" sz="2800" b="0" i="0" dirty="0">
              <a:solidFill>
                <a:srgbClr val="00B050"/>
              </a:solidFill>
              <a:effectLst/>
              <a:highlight>
                <a:srgbClr val="000000"/>
              </a:highlight>
              <a:latin typeface="arial" panose="020B0604020202020204" pitchFamily="34" charset="0"/>
            </a:endParaRPr>
          </a:p>
        </p:txBody>
      </p:sp>
      <p:pic>
        <p:nvPicPr>
          <p:cNvPr id="1026" name="Picture 2" descr="Čáp černý – Wikipedie">
            <a:extLst>
              <a:ext uri="{FF2B5EF4-FFF2-40B4-BE49-F238E27FC236}">
                <a16:creationId xmlns:a16="http://schemas.microsoft.com/office/drawing/2014/main" id="{075CDA8A-805C-DA7C-2C8C-EB9D824B5F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0971" y="2892799"/>
            <a:ext cx="5981029" cy="3965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909579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ECCF46D-D185-AF72-4E87-8DC1B9379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6600" b="1" i="1" u="sng" dirty="0"/>
              <a:t>Čáp černý  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FBC5FF14-A1A5-625D-118F-D7A8FB417B45}"/>
              </a:ext>
            </a:extLst>
          </p:cNvPr>
          <p:cNvSpPr txBox="1"/>
          <p:nvPr/>
        </p:nvSpPr>
        <p:spPr>
          <a:xfrm rot="21046275">
            <a:off x="447540" y="2157975"/>
            <a:ext cx="6098146" cy="33547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cs-CZ" sz="2800" b="0" i="0" dirty="0">
                <a:solidFill>
                  <a:srgbClr val="00B050"/>
                </a:solidFill>
                <a:effectLst/>
                <a:highlight>
                  <a:srgbClr val="000000"/>
                </a:highlight>
                <a:latin typeface="Google Sans"/>
              </a:rPr>
              <a:t>5)Čápy přebývají hlavně v jeskyních a před lidmi snadno unikne</a:t>
            </a:r>
          </a:p>
          <a:p>
            <a:pPr algn="l"/>
            <a:endParaRPr lang="cs-CZ" dirty="0">
              <a:solidFill>
                <a:srgbClr val="00B050"/>
              </a:solidFill>
              <a:highlight>
                <a:srgbClr val="000000"/>
              </a:highlight>
              <a:latin typeface="Google Sans"/>
            </a:endParaRPr>
          </a:p>
          <a:p>
            <a:pPr algn="l"/>
            <a:endParaRPr lang="cs-CZ" sz="1800" b="0" i="0" dirty="0">
              <a:solidFill>
                <a:srgbClr val="00B050"/>
              </a:solidFill>
              <a:effectLst/>
              <a:highlight>
                <a:srgbClr val="000000"/>
              </a:highlight>
              <a:latin typeface="arial" panose="020B0604020202020204" pitchFamily="34" charset="0"/>
            </a:endParaRPr>
          </a:p>
          <a:p>
            <a:r>
              <a:rPr lang="cs-CZ" sz="2800" b="0" i="0" dirty="0">
                <a:solidFill>
                  <a:srgbClr val="00B050"/>
                </a:solidFill>
                <a:effectLst/>
                <a:highlight>
                  <a:srgbClr val="000000"/>
                </a:highlight>
                <a:latin typeface="Google Sans"/>
              </a:rPr>
              <a:t>4)Čápové černí vymizeli okolo 20.století a ve 30.století začali znovu osídlovat evropskou republiku</a:t>
            </a:r>
            <a:endParaRPr lang="cs-CZ" sz="2800" b="0" i="0" dirty="0">
              <a:solidFill>
                <a:srgbClr val="00B050"/>
              </a:solidFill>
              <a:effectLst/>
              <a:highlight>
                <a:srgbClr val="000000"/>
              </a:highlight>
              <a:latin typeface="arial" panose="020B0604020202020204" pitchFamily="34" charset="0"/>
            </a:endParaRPr>
          </a:p>
          <a:p>
            <a:pPr algn="l"/>
            <a:br>
              <a:rPr lang="cs-CZ" b="0" i="0" dirty="0">
                <a:solidFill>
                  <a:srgbClr val="1F1F1F"/>
                </a:solidFill>
                <a:effectLst/>
                <a:highlight>
                  <a:srgbClr val="FFFFFF"/>
                </a:highlight>
                <a:latin typeface="Google Sans"/>
              </a:rPr>
            </a:br>
            <a:endParaRPr lang="cs-CZ" b="0" i="0" dirty="0">
              <a:solidFill>
                <a:srgbClr val="000000"/>
              </a:solidFill>
              <a:effectLst/>
              <a:highlight>
                <a:srgbClr val="FFFFFF"/>
              </a:highlight>
              <a:latin typeface="arial" panose="020B0604020202020204" pitchFamily="34" charset="0"/>
            </a:endParaRPr>
          </a:p>
        </p:txBody>
      </p:sp>
      <p:pic>
        <p:nvPicPr>
          <p:cNvPr id="2050" name="Picture 2" descr="Čáp černý - Environmentální centrum Železná Ruda">
            <a:extLst>
              <a:ext uri="{FF2B5EF4-FFF2-40B4-BE49-F238E27FC236}">
                <a16:creationId xmlns:a16="http://schemas.microsoft.com/office/drawing/2014/main" id="{A564BA45-EBCB-10C1-EF3C-45CECFD2F7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1698" y="1326524"/>
            <a:ext cx="4430302" cy="5531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151471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56</TotalTime>
  <Words>84</Words>
  <Application>Microsoft Office PowerPoint</Application>
  <PresentationFormat>Širokoúhlá obrazovka</PresentationFormat>
  <Paragraphs>13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11" baseType="lpstr">
      <vt:lpstr>Arial</vt:lpstr>
      <vt:lpstr>Arial</vt:lpstr>
      <vt:lpstr>Calibri</vt:lpstr>
      <vt:lpstr>Calibri Light</vt:lpstr>
      <vt:lpstr>Google Sans</vt:lpstr>
      <vt:lpstr>rozhlas_medium, Helvetica, Arial, Roboto, sans-serif</vt:lpstr>
      <vt:lpstr>rozhlas_regular, Helvetica, Arial, Roboto, sans-serif</vt:lpstr>
      <vt:lpstr>Motiv Office</vt:lpstr>
      <vt:lpstr>PTÁCI</vt:lpstr>
      <vt:lpstr>Čáp černý</vt:lpstr>
      <vt:lpstr>Čáp černý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zak</dc:creator>
  <cp:lastModifiedBy>zak</cp:lastModifiedBy>
  <cp:revision>3</cp:revision>
  <dcterms:created xsi:type="dcterms:W3CDTF">2024-04-17T06:59:45Z</dcterms:created>
  <dcterms:modified xsi:type="dcterms:W3CDTF">2024-04-24T07:26:19Z</dcterms:modified>
</cp:coreProperties>
</file>