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5"/>
  </p:notesMasterIdLst>
  <p:sldIdLst>
    <p:sldId id="258" r:id="rId2"/>
    <p:sldId id="310" r:id="rId3"/>
    <p:sldId id="311" r:id="rId4"/>
    <p:sldId id="312" r:id="rId5"/>
    <p:sldId id="262" r:id="rId6"/>
    <p:sldId id="313" r:id="rId7"/>
    <p:sldId id="257" r:id="rId8"/>
    <p:sldId id="314" r:id="rId9"/>
    <p:sldId id="315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Výchozí oddíl" id="{5E90E75B-ED9B-45AE-8E05-9332EB77EFFE}">
          <p14:sldIdLst>
            <p14:sldId id="258"/>
            <p14:sldId id="310"/>
            <p14:sldId id="311"/>
            <p14:sldId id="312"/>
            <p14:sldId id="262"/>
          </p14:sldIdLst>
        </p14:section>
        <p14:section name="Oddíl bez názvu" id="{241E14CF-DF24-4D17-AA4A-B00E8A5140EB}">
          <p14:sldIdLst>
            <p14:sldId id="313"/>
            <p14:sldId id="257"/>
            <p14:sldId id="314"/>
            <p14:sldId id="315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CB7D-DDC7-4F7F-B13C-6D2B9369FAB9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6BE79-450C-47BC-B281-5C4BD0F7B1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8943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59445-0B24-4A25-9B04-14322EB2C6AA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904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120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1355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96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873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0761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694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2570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583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014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9426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986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8579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8723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3187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0699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946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C398-726E-4575-A7C2-7E37D963450B}" type="datetimeFigureOut">
              <a:rPr lang="cs-CZ" smtClean="0"/>
              <a:pPr/>
              <a:t>20.12.2025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5FB4BA-54AD-42E9-A187-602C733986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431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50B88-ECDC-4291-FF00-81BD2373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D75C85B9-CD4E-7310-65F7-27785EB528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1850" t="53514" r="23618" b="21675"/>
          <a:stretch>
            <a:fillRect/>
          </a:stretch>
        </p:blipFill>
        <p:spPr>
          <a:xfrm rot="324061">
            <a:off x="9297861" y="458819"/>
            <a:ext cx="2703636" cy="2590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D8EA71-6D8E-462F-86B4-5BC10DFC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386500"/>
            <a:ext cx="11274458" cy="1036948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PROJEKT – MYSLIVOST – 6. třída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ABAFDD7-2B49-F7C8-1440-54373C9AD6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-3747" t="21306" r="-8847" b="-7605"/>
          <a:stretch>
            <a:fillRect/>
          </a:stretch>
        </p:blipFill>
        <p:spPr>
          <a:xfrm rot="21019916">
            <a:off x="118576" y="1016076"/>
            <a:ext cx="4640940" cy="2667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otiv k potisku, hrnky, textil, polštáře">
            <a:extLst>
              <a:ext uri="{FF2B5EF4-FFF2-40B4-BE49-F238E27FC236}">
                <a16:creationId xmlns:a16="http://schemas.microsoft.com/office/drawing/2014/main" xmlns="" id="{D178A93B-2D45-4DDF-7E07-E5EA80DA4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61" t="2317" r="28744" b="2317"/>
          <a:stretch>
            <a:fillRect/>
          </a:stretch>
        </p:blipFill>
        <p:spPr bwMode="auto">
          <a:xfrm>
            <a:off x="4888414" y="4212558"/>
            <a:ext cx="1903445" cy="24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53365A8-C387-D6CD-7A12-D3CE23B2EB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1087">
            <a:off x="6673654" y="2868583"/>
            <a:ext cx="5498840" cy="4124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xmlns="" id="{6913FFB4-C6F5-0628-1DA2-B37D64566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CF0A366-129A-A539-6937-7C595DE9C0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8712" r="1190"/>
          <a:stretch>
            <a:fillRect/>
          </a:stretch>
        </p:blipFill>
        <p:spPr>
          <a:xfrm rot="21064715">
            <a:off x="172759" y="3518641"/>
            <a:ext cx="4823926" cy="3342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ototapeta Lesní zvířata - Grefio.cz">
            <a:extLst>
              <a:ext uri="{FF2B5EF4-FFF2-40B4-BE49-F238E27FC236}">
                <a16:creationId xmlns:a16="http://schemas.microsoft.com/office/drawing/2014/main" xmlns="" id="{04ABE30F-236C-B28D-801F-C0DC757D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" t="7576" r="5277"/>
          <a:stretch>
            <a:fillRect/>
          </a:stretch>
        </p:blipFill>
        <p:spPr bwMode="auto">
          <a:xfrm>
            <a:off x="4590390" y="1113257"/>
            <a:ext cx="3316019" cy="2699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229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50B88-ECDC-4291-FF00-81BD2373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ška">
            <a:extLst>
              <a:ext uri="{FF2B5EF4-FFF2-40B4-BE49-F238E27FC236}">
                <a16:creationId xmlns:a16="http://schemas.microsoft.com/office/drawing/2014/main" xmlns="" id="{23668069-A062-5B5C-8A74-51BFD1A2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36" y="3429000"/>
            <a:ext cx="4479663" cy="30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D8EA71-6D8E-462F-86B4-5BC10DFC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62" y="422359"/>
            <a:ext cx="10993050" cy="1036948"/>
          </a:xfrm>
        </p:spPr>
        <p:txBody>
          <a:bodyPr>
            <a:noAutofit/>
          </a:bodyPr>
          <a:lstStyle/>
          <a:p>
            <a:pPr algn="ctr"/>
            <a:r>
              <a:rPr lang="cs-CZ" sz="8800" b="1" i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Liška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4D6F06C-B3E1-5676-A0C1-7D3BB623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5130" y="2259569"/>
            <a:ext cx="4771636" cy="3850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nak minus 7">
            <a:extLst>
              <a:ext uri="{FF2B5EF4-FFF2-40B4-BE49-F238E27FC236}">
                <a16:creationId xmlns:a16="http://schemas.microsoft.com/office/drawing/2014/main" xmlns="" id="{15695F2C-6904-DA34-D859-DA5A35C88801}"/>
              </a:ext>
            </a:extLst>
          </p:cNvPr>
          <p:cNvSpPr/>
          <p:nvPr/>
        </p:nvSpPr>
        <p:spPr>
          <a:xfrm rot="16200000">
            <a:off x="-2439560" y="3471576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nak minus 11">
            <a:extLst>
              <a:ext uri="{FF2B5EF4-FFF2-40B4-BE49-F238E27FC236}">
                <a16:creationId xmlns:a16="http://schemas.microsoft.com/office/drawing/2014/main" xmlns="" id="{3919F82D-62D0-7982-2A70-B51CF96BCB59}"/>
              </a:ext>
            </a:extLst>
          </p:cNvPr>
          <p:cNvSpPr/>
          <p:nvPr/>
        </p:nvSpPr>
        <p:spPr>
          <a:xfrm rot="16200000">
            <a:off x="-1812030" y="3471576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Znak minus 12">
            <a:extLst>
              <a:ext uri="{FF2B5EF4-FFF2-40B4-BE49-F238E27FC236}">
                <a16:creationId xmlns:a16="http://schemas.microsoft.com/office/drawing/2014/main" xmlns="" id="{C5003EC5-525D-C4B5-4535-E0E3D6B9D2DA}"/>
              </a:ext>
            </a:extLst>
          </p:cNvPr>
          <p:cNvSpPr/>
          <p:nvPr/>
        </p:nvSpPr>
        <p:spPr>
          <a:xfrm rot="16200000">
            <a:off x="-1184500" y="3471576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Znak minus 13">
            <a:extLst>
              <a:ext uri="{FF2B5EF4-FFF2-40B4-BE49-F238E27FC236}">
                <a16:creationId xmlns:a16="http://schemas.microsoft.com/office/drawing/2014/main" xmlns="" id="{6B1A53C2-3F59-57C8-BF7D-9476B6599D74}"/>
              </a:ext>
            </a:extLst>
          </p:cNvPr>
          <p:cNvSpPr/>
          <p:nvPr/>
        </p:nvSpPr>
        <p:spPr>
          <a:xfrm rot="16200000">
            <a:off x="-560151" y="3471576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Znak minus 14">
            <a:extLst>
              <a:ext uri="{FF2B5EF4-FFF2-40B4-BE49-F238E27FC236}">
                <a16:creationId xmlns:a16="http://schemas.microsoft.com/office/drawing/2014/main" xmlns="" id="{9441F13E-93AC-C95C-5467-9973B6A7B93D}"/>
              </a:ext>
            </a:extLst>
          </p:cNvPr>
          <p:cNvSpPr/>
          <p:nvPr/>
        </p:nvSpPr>
        <p:spPr>
          <a:xfrm rot="16200000">
            <a:off x="109596" y="3459861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Znak minus 15">
            <a:extLst>
              <a:ext uri="{FF2B5EF4-FFF2-40B4-BE49-F238E27FC236}">
                <a16:creationId xmlns:a16="http://schemas.microsoft.com/office/drawing/2014/main" xmlns="" id="{D5973451-7E73-C883-94D5-05E5E20186E2}"/>
              </a:ext>
            </a:extLst>
          </p:cNvPr>
          <p:cNvSpPr/>
          <p:nvPr/>
        </p:nvSpPr>
        <p:spPr>
          <a:xfrm rot="16200000">
            <a:off x="765045" y="3483291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Znak minus 16">
            <a:extLst>
              <a:ext uri="{FF2B5EF4-FFF2-40B4-BE49-F238E27FC236}">
                <a16:creationId xmlns:a16="http://schemas.microsoft.com/office/drawing/2014/main" xmlns="" id="{B3D77C3F-597B-FBCA-564A-078D3D7A80D6}"/>
              </a:ext>
            </a:extLst>
          </p:cNvPr>
          <p:cNvSpPr/>
          <p:nvPr/>
        </p:nvSpPr>
        <p:spPr>
          <a:xfrm rot="16200000">
            <a:off x="1393867" y="3506720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Znak minus 17">
            <a:extLst>
              <a:ext uri="{FF2B5EF4-FFF2-40B4-BE49-F238E27FC236}">
                <a16:creationId xmlns:a16="http://schemas.microsoft.com/office/drawing/2014/main" xmlns="" id="{6A8891B9-4A19-59E5-4532-9A0DB605D844}"/>
              </a:ext>
            </a:extLst>
          </p:cNvPr>
          <p:cNvSpPr/>
          <p:nvPr/>
        </p:nvSpPr>
        <p:spPr>
          <a:xfrm rot="16200000">
            <a:off x="2049315" y="3506719"/>
            <a:ext cx="6078070" cy="2762872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429EBEA8-3C09-4530-9C59-7556C9B2DBBF}"/>
              </a:ext>
            </a:extLst>
          </p:cNvPr>
          <p:cNvSpPr txBox="1"/>
          <p:nvPr/>
        </p:nvSpPr>
        <p:spPr>
          <a:xfrm>
            <a:off x="343541" y="422358"/>
            <a:ext cx="4594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Honza, Jirka, Thomas, Mikuláš</a:t>
            </a:r>
          </a:p>
        </p:txBody>
      </p:sp>
    </p:spTree>
    <p:extLst>
      <p:ext uri="{BB962C8B-B14F-4D97-AF65-F5344CB8AC3E}">
        <p14:creationId xmlns:p14="http://schemas.microsoft.com/office/powerpoint/2010/main" xmlns="" val="13895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73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Liška obecná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49691"/>
            <a:ext cx="10889355" cy="4821809"/>
          </a:xfrm>
        </p:spPr>
        <p:txBody>
          <a:bodyPr>
            <a:normAutofit/>
          </a:bodyPr>
          <a:lstStyle/>
          <a:p>
            <a:r>
              <a:rPr lang="cs-CZ" dirty="0"/>
              <a:t>Je </a:t>
            </a:r>
            <a:r>
              <a:rPr lang="cs-CZ" b="1" dirty="0"/>
              <a:t>malá šelma</a:t>
            </a:r>
            <a:endParaRPr lang="cs-CZ" b="1" u="sng" dirty="0"/>
          </a:p>
          <a:p>
            <a:r>
              <a:rPr lang="cs-CZ" dirty="0"/>
              <a:t>Má </a:t>
            </a:r>
            <a:r>
              <a:rPr lang="cs-CZ" b="1" dirty="0" err="1"/>
              <a:t>rezavo</a:t>
            </a:r>
            <a:r>
              <a:rPr lang="cs-CZ" b="1" dirty="0"/>
              <a:t>-červenou srst</a:t>
            </a:r>
            <a:r>
              <a:rPr lang="cs-CZ" dirty="0"/>
              <a:t>, světlé břicho, často </a:t>
            </a:r>
            <a:r>
              <a:rPr lang="cs-CZ" b="1" dirty="0"/>
              <a:t>bílou špičku ocasu</a:t>
            </a:r>
            <a:r>
              <a:rPr lang="cs-CZ" dirty="0"/>
              <a:t> a černé nohy.</a:t>
            </a:r>
          </a:p>
          <a:p>
            <a:r>
              <a:rPr lang="cs-CZ" dirty="0"/>
              <a:t>Dospělci jsou dlouzí cca </a:t>
            </a:r>
            <a:r>
              <a:rPr lang="cs-CZ" b="1" dirty="0"/>
              <a:t>90–105 cm </a:t>
            </a:r>
            <a:r>
              <a:rPr lang="cs-CZ" dirty="0"/>
              <a:t>a váží většinou </a:t>
            </a:r>
            <a:r>
              <a:rPr lang="cs-CZ" b="1" dirty="0"/>
              <a:t>5–7 kg</a:t>
            </a:r>
            <a:r>
              <a:rPr lang="cs-CZ" dirty="0"/>
              <a:t>.</a:t>
            </a:r>
          </a:p>
          <a:p>
            <a:r>
              <a:rPr lang="cs-CZ" dirty="0"/>
              <a:t>Je </a:t>
            </a:r>
            <a:r>
              <a:rPr lang="cs-CZ" b="1" dirty="0"/>
              <a:t>všežravec</a:t>
            </a:r>
            <a:r>
              <a:rPr lang="cs-CZ" dirty="0"/>
              <a:t> a loví malé savce.</a:t>
            </a:r>
          </a:p>
        </p:txBody>
      </p:sp>
      <p:pic>
        <p:nvPicPr>
          <p:cNvPr id="2050" name="Picture 2" descr="Lov lišky obecné na našem území - historie - Kdelovit.cz">
            <a:extLst>
              <a:ext uri="{FF2B5EF4-FFF2-40B4-BE49-F238E27FC236}">
                <a16:creationId xmlns:a16="http://schemas.microsoft.com/office/drawing/2014/main" xmlns="" id="{81E9D709-90E2-41DC-1EF0-888D1F3C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12" y="3774502"/>
            <a:ext cx="4384862" cy="2923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ška na zahradě může být minulostí | LIHNEME.CZ">
            <a:extLst>
              <a:ext uri="{FF2B5EF4-FFF2-40B4-BE49-F238E27FC236}">
                <a16:creationId xmlns:a16="http://schemas.microsoft.com/office/drawing/2014/main" xmlns="" id="{52DA5090-847E-9123-F7E7-908646D6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174" y="4601972"/>
            <a:ext cx="4373033" cy="2288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šky - Plakáty, Obrazy a Fotografie na Posters.cz">
            <a:extLst>
              <a:ext uri="{FF2B5EF4-FFF2-40B4-BE49-F238E27FC236}">
                <a16:creationId xmlns:a16="http://schemas.microsoft.com/office/drawing/2014/main" xmlns="" id="{2AF3C49B-FABC-CAD8-9E42-DB0BF552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3994" y="2609941"/>
            <a:ext cx="2867564" cy="18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Liška: Mazaný tvor opředený mýty a magii - Kouzlo Myšlenky">
            <a:extLst>
              <a:ext uri="{FF2B5EF4-FFF2-40B4-BE49-F238E27FC236}">
                <a16:creationId xmlns:a16="http://schemas.microsoft.com/office/drawing/2014/main" xmlns="" id="{469AAD4B-F5B9-9617-2B08-53F59F7D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4530" y="631393"/>
            <a:ext cx="1885767" cy="18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203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868E90-541D-EC8A-DB9D-67E24385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Pouť svatého Huberta Dyjákovice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03774C8-AAC5-0F8A-E087-040B6342C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40" y="1488613"/>
            <a:ext cx="8596668" cy="3880773"/>
          </a:xfrm>
        </p:spPr>
        <p:txBody>
          <a:bodyPr/>
          <a:lstStyle/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Svatohubertská</a:t>
            </a:r>
            <a:r>
              <a:rPr lang="cs-CZ" dirty="0"/>
              <a:t> pouť</a:t>
            </a:r>
          </a:p>
          <a:p>
            <a:r>
              <a:rPr lang="cs-CZ" dirty="0"/>
              <a:t>První ročník 26.10.2025 v Dyjákovicích od hostince Dyje až ke kostelu.  </a:t>
            </a:r>
          </a:p>
        </p:txBody>
      </p:sp>
      <p:pic>
        <p:nvPicPr>
          <p:cNvPr id="1026" name="Picture 2" descr="Městys Dyjákovice - oficiální stránky">
            <a:extLst>
              <a:ext uri="{FF2B5EF4-FFF2-40B4-BE49-F238E27FC236}">
                <a16:creationId xmlns:a16="http://schemas.microsoft.com/office/drawing/2014/main" xmlns="" id="{8163F374-EB03-A6FF-1895-60A7E621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4989" y="2346694"/>
            <a:ext cx="6188971" cy="4375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8B2ABC5-CD4F-4B90-A0D0-C7FB8CB14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258" y="2246489"/>
            <a:ext cx="3688308" cy="46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8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C63B82-FAA4-A2F8-540D-6834584B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BC8AC27-15A4-1289-63A3-A15A59353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7847" y="-438912"/>
            <a:ext cx="12542669" cy="83597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209E935C-9780-1D8A-8A41-EED67A454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581" y="-1045319"/>
            <a:ext cx="12680077" cy="84513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FFE06A90-23C4-254D-5FAB-2698E9F8B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076" y="-1282814"/>
            <a:ext cx="13288827" cy="885705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9B90BA65-890F-1D48-30A2-A46C1DE4D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078" y="-1282814"/>
            <a:ext cx="11916733" cy="79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0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3D31FA4-A6F8-DA83-6C34-E75F309A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1" y="390441"/>
            <a:ext cx="8596668" cy="92994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Dobrý den vítá vás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802B270-5093-9C86-7455-2BA7C6CB24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0369" y="507137"/>
            <a:ext cx="3400425" cy="19771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09989BF-86C0-F709-4529-DC192BA31E37}"/>
              </a:ext>
            </a:extLst>
          </p:cNvPr>
          <p:cNvSpPr txBox="1"/>
          <p:nvPr/>
        </p:nvSpPr>
        <p:spPr>
          <a:xfrm>
            <a:off x="5107020" y="322471"/>
            <a:ext cx="114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Kristýna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D0DCF60D-FAFF-3A6B-CDD2-259DD1859FB3}"/>
              </a:ext>
            </a:extLst>
          </p:cNvPr>
          <p:cNvSpPr txBox="1"/>
          <p:nvPr/>
        </p:nvSpPr>
        <p:spPr>
          <a:xfrm>
            <a:off x="6309349" y="348718"/>
            <a:ext cx="114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Sára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35D635DD-010F-6D76-27EA-1CB0C314AACE}"/>
              </a:ext>
            </a:extLst>
          </p:cNvPr>
          <p:cNvSpPr txBox="1"/>
          <p:nvPr/>
        </p:nvSpPr>
        <p:spPr>
          <a:xfrm>
            <a:off x="7010751" y="341926"/>
            <a:ext cx="215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327D74F-32A9-9F20-B152-4141DB660C2D}"/>
              </a:ext>
            </a:extLst>
          </p:cNvPr>
          <p:cNvSpPr txBox="1"/>
          <p:nvPr/>
        </p:nvSpPr>
        <p:spPr>
          <a:xfrm>
            <a:off x="8005864" y="341926"/>
            <a:ext cx="170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Kája</a:t>
            </a:r>
          </a:p>
        </p:txBody>
      </p: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xmlns="" id="{374AF262-598E-EC64-4134-492129283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7334" y="1842851"/>
            <a:ext cx="3855755" cy="1882843"/>
          </a:xfr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51E551DC-6DA1-9FD6-05EB-C4AC172764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334" y="1842851"/>
            <a:ext cx="3855755" cy="188284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02708A46-9D9F-3D15-62DE-14E2B09F10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247" y="4143578"/>
            <a:ext cx="4514850" cy="13335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DAC4DB42-B3DD-3288-BF47-C9D684AD6AE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247" y="4143578"/>
            <a:ext cx="4514850" cy="13335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xmlns="" id="{4AE454AA-3DD8-BBE6-AE7E-688449CEEC1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249" y="2768272"/>
            <a:ext cx="3400425" cy="2159329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xmlns="" id="{19B2278F-0952-1D15-268A-162C74413B2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249" y="2768272"/>
            <a:ext cx="3400425" cy="215932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xmlns="" id="{90B67CCF-12E4-A7BC-7B5F-6D4ADF6DE01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26556" y="526592"/>
            <a:ext cx="1276155" cy="118869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xmlns="" id="{78668A78-34BE-4209-3AB8-6C61E5ACBAA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63353" y="3339547"/>
            <a:ext cx="2291057" cy="342899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xmlns="" id="{3F2947C6-9723-EDA5-4C2B-51CB755FD8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63352" y="3339547"/>
            <a:ext cx="229105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72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500"/>
            <a:ext cx="10993050" cy="1036948"/>
          </a:xfrm>
        </p:spPr>
        <p:txBody>
          <a:bodyPr>
            <a:noAutofit/>
          </a:bodyPr>
          <a:lstStyle/>
          <a:p>
            <a:pPr algn="ctr"/>
            <a:r>
              <a:rPr lang="cs-CZ" sz="6600" dirty="0"/>
              <a:t>Srna Obecná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24001"/>
            <a:ext cx="10889355" cy="4947500"/>
          </a:xfrm>
        </p:spPr>
        <p:txBody>
          <a:bodyPr/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Srna měří výšky 70–90 cm a na délku měří 90–140 cm.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váží 15–30 kg.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žerou v létě hlavně mladé výhonky, byliny, trávy, listí a plody (maliny, ostružiny).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 zimě se jim přikrmuje senem, jablky, hruškami, mrkví, řepou, kaštany, žaludy.</a:t>
            </a:r>
            <a:r>
              <a:rPr lang="cs-CZ" sz="24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2F4068F-5A9A-8380-A548-795536B5C4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2484" t="3082" r="52926" b="15569"/>
          <a:stretch/>
        </p:blipFill>
        <p:spPr>
          <a:xfrm>
            <a:off x="9323294" y="315867"/>
            <a:ext cx="1416423" cy="22151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F13CBCF-FC38-FA4D-448C-695BF6FE98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9967" y="4567657"/>
            <a:ext cx="2898249" cy="197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B7D2686-DC52-A078-1370-EF444E70AE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23" t="17343" r="8070" b="9280"/>
          <a:stretch/>
        </p:blipFill>
        <p:spPr>
          <a:xfrm>
            <a:off x="1079606" y="4567657"/>
            <a:ext cx="3895806" cy="2097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25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4AA497-F943-7D0F-FD9A-CC6083BE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Popis Srnce Obecného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ACCF8F97-6ADA-3C34-FC93-D8ABFCF165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783" t="2120" r="1852"/>
          <a:stretch>
            <a:fillRect/>
          </a:stretch>
        </p:blipFill>
        <p:spPr>
          <a:xfrm>
            <a:off x="5594847" y="2035276"/>
            <a:ext cx="4443888" cy="386150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3753D7CE-AA27-9E5F-19A4-298F49849F06}"/>
              </a:ext>
            </a:extLst>
          </p:cNvPr>
          <p:cNvSpPr txBox="1"/>
          <p:nvPr/>
        </p:nvSpPr>
        <p:spPr>
          <a:xfrm>
            <a:off x="10125053" y="1951672"/>
            <a:ext cx="4530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1.Krk</a:t>
            </a:r>
          </a:p>
          <a:p>
            <a:r>
              <a:rPr lang="cs-CZ" sz="3200" dirty="0"/>
              <a:t>2.Plec</a:t>
            </a:r>
          </a:p>
          <a:p>
            <a:r>
              <a:rPr lang="cs-CZ" sz="3200" dirty="0"/>
              <a:t>3.Hrudník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F45AA452-6044-5A86-617E-82E3A2529A1E}"/>
              </a:ext>
            </a:extLst>
          </p:cNvPr>
          <p:cNvSpPr txBox="1"/>
          <p:nvPr/>
        </p:nvSpPr>
        <p:spPr>
          <a:xfrm>
            <a:off x="619451" y="1951672"/>
            <a:ext cx="50888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4.Spodní kýta</a:t>
            </a:r>
          </a:p>
          <a:p>
            <a:r>
              <a:rPr lang="cs-CZ" sz="3200" dirty="0"/>
              <a:t>5.Vrchní část kyty</a:t>
            </a:r>
          </a:p>
          <a:p>
            <a:r>
              <a:rPr lang="cs-CZ" sz="3200" dirty="0"/>
              <a:t>6.Hřbet(sedlo)</a:t>
            </a:r>
          </a:p>
          <a:p>
            <a:r>
              <a:rPr lang="cs-CZ" sz="3200" dirty="0"/>
              <a:t>7.Zakritý hřbet panenkou</a:t>
            </a:r>
          </a:p>
          <a:p>
            <a:r>
              <a:rPr lang="cs-CZ" sz="3200" dirty="0"/>
              <a:t>8.Hřbet s bedry</a:t>
            </a:r>
          </a:p>
        </p:txBody>
      </p:sp>
    </p:spTree>
    <p:extLst>
      <p:ext uri="{BB962C8B-B14F-4D97-AF65-F5344CB8AC3E}">
        <p14:creationId xmlns:p14="http://schemas.microsoft.com/office/powerpoint/2010/main" xmlns="" val="1937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E9D4ED2F-7519-A2DE-148F-A9B9C5612C73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/>
              <a:t>Úkoly myslivce</a:t>
            </a:r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xmlns="" id="{E17198CA-6719-CF73-AB10-1AEC150FC1C0}"/>
              </a:ext>
            </a:extLst>
          </p:cNvPr>
          <p:cNvSpPr txBox="1">
            <a:spLocks/>
          </p:cNvSpPr>
          <p:nvPr/>
        </p:nvSpPr>
        <p:spPr>
          <a:xfrm>
            <a:off x="469945" y="1357461"/>
            <a:ext cx="8596668" cy="454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Péče o zvěř, zajištění potravy.</a:t>
            </a:r>
          </a:p>
          <a:p>
            <a:r>
              <a:rPr lang="cs-CZ" sz="2400" b="1" dirty="0"/>
              <a:t>Ochrana přirozeného prostředí</a:t>
            </a:r>
            <a:r>
              <a:rPr lang="cs-CZ" sz="2400" dirty="0"/>
              <a:t> – zachování klidových zón, omezení rušení zvěře.</a:t>
            </a:r>
            <a:r>
              <a:rPr lang="cs-CZ" sz="2400" b="1" dirty="0"/>
              <a:t> </a:t>
            </a:r>
            <a:endParaRPr lang="cs-CZ" sz="2400" dirty="0"/>
          </a:p>
          <a:p>
            <a:r>
              <a:rPr lang="cs-CZ" sz="2400" b="1" dirty="0"/>
              <a:t>Ochrana mláďat</a:t>
            </a:r>
            <a:r>
              <a:rPr lang="cs-CZ" sz="2400" dirty="0"/>
              <a:t> – před sečením luk, spolupráce se zemědělci.</a:t>
            </a:r>
          </a:p>
          <a:p>
            <a:r>
              <a:rPr lang="cs-CZ" sz="2400" dirty="0"/>
              <a:t>Myslivec není jen lovec, ale primárně hospodář a ochránce přírody.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B2FB596-6911-4A75-C684-F7E2851C87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020" y="4490724"/>
            <a:ext cx="2809189" cy="201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7C8A26E-21AE-FF0A-890E-89DE1E3C8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1031" t="31712" r="14069" b="28649"/>
          <a:stretch/>
        </p:blipFill>
        <p:spPr>
          <a:xfrm>
            <a:off x="8142009" y="4757290"/>
            <a:ext cx="2536587" cy="1753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01D2BFC-863C-1A65-E8BE-8047FE7C32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9719" t="10278" r="9801" b="15932"/>
          <a:stretch/>
        </p:blipFill>
        <p:spPr>
          <a:xfrm rot="1143929">
            <a:off x="9061691" y="491522"/>
            <a:ext cx="2949459" cy="2437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F0BF482D-4BA1-6EBF-7979-E9A9EF1FC3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2765" y="4260230"/>
            <a:ext cx="1814476" cy="248061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6A4C8576-BC64-FC1A-9995-1D80C3C76F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8344" y="4490724"/>
            <a:ext cx="670143" cy="6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16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06366E-6BC5-3ECC-55D1-6854ED06C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47" y="247386"/>
            <a:ext cx="5204992" cy="619262"/>
          </a:xfrm>
        </p:spPr>
        <p:txBody>
          <a:bodyPr>
            <a:noAutofit/>
          </a:bodyPr>
          <a:lstStyle/>
          <a:p>
            <a:r>
              <a:rPr lang="cs-CZ" sz="4000" dirty="0" err="1"/>
              <a:t>Martin,Matyáš</a:t>
            </a:r>
            <a:r>
              <a:rPr lang="cs-CZ" sz="4000" dirty="0"/>
              <a:t> a Klára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3EF1549-2684-E60B-58F1-B424FD1C5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10" y="1270000"/>
            <a:ext cx="2890978" cy="2625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Co to je za zvíře?</a:t>
            </a:r>
          </a:p>
          <a:p>
            <a:pPr marL="0" indent="0">
              <a:buNone/>
            </a:pPr>
            <a:r>
              <a:rPr lang="cs-CZ" dirty="0"/>
              <a:t>Je to hlodavec</a:t>
            </a:r>
          </a:p>
          <a:p>
            <a:pPr marL="0" indent="0">
              <a:buNone/>
            </a:pPr>
            <a:r>
              <a:rPr lang="cs-CZ" dirty="0"/>
              <a:t>Okusuje stromy a větve</a:t>
            </a:r>
          </a:p>
          <a:p>
            <a:pPr marL="0" indent="0">
              <a:buNone/>
            </a:pPr>
            <a:r>
              <a:rPr lang="cs-CZ" dirty="0"/>
              <a:t>Pochází z Kanady</a:t>
            </a:r>
          </a:p>
          <a:p>
            <a:pPr marL="0" indent="0">
              <a:buNone/>
            </a:pPr>
            <a:r>
              <a:rPr lang="cs-CZ" dirty="0"/>
              <a:t>Má plochý ocas</a:t>
            </a:r>
          </a:p>
          <a:p>
            <a:pPr marL="0" indent="0">
              <a:buNone/>
            </a:pPr>
            <a:r>
              <a:rPr lang="cs-CZ" dirty="0"/>
              <a:t>Staví hráze</a:t>
            </a:r>
          </a:p>
          <a:p>
            <a:pPr marL="0" indent="0">
              <a:buNone/>
            </a:pPr>
            <a:r>
              <a:rPr lang="cs-CZ" dirty="0"/>
              <a:t>Správně je to bobr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6D76A9-671C-54C1-2488-BF680CFF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273650" y="2147483647"/>
            <a:ext cx="17780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929C5271-1962-6EB8-742C-EAEF3CCE88A3}"/>
              </a:ext>
            </a:extLst>
          </p:cNvPr>
          <p:cNvSpPr/>
          <p:nvPr/>
        </p:nvSpPr>
        <p:spPr>
          <a:xfrm>
            <a:off x="784910" y="1680328"/>
            <a:ext cx="2552650" cy="393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5481C83A-2F8D-9136-C4F7-871E49791CDC}"/>
              </a:ext>
            </a:extLst>
          </p:cNvPr>
          <p:cNvSpPr/>
          <p:nvPr/>
        </p:nvSpPr>
        <p:spPr>
          <a:xfrm>
            <a:off x="784910" y="2073520"/>
            <a:ext cx="2552650" cy="40335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ACDA2D34-B4B3-D564-CA54-C934EA07171E}"/>
              </a:ext>
            </a:extLst>
          </p:cNvPr>
          <p:cNvSpPr/>
          <p:nvPr/>
        </p:nvSpPr>
        <p:spPr>
          <a:xfrm>
            <a:off x="784910" y="2465622"/>
            <a:ext cx="2552650" cy="4033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BF19E4C3-9942-8425-7689-2378C12A4259}"/>
              </a:ext>
            </a:extLst>
          </p:cNvPr>
          <p:cNvSpPr/>
          <p:nvPr/>
        </p:nvSpPr>
        <p:spPr>
          <a:xfrm>
            <a:off x="784910" y="2852194"/>
            <a:ext cx="2552650" cy="40335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xmlns="" id="{BA8B54D7-085D-D605-7E48-5E0B95934841}"/>
              </a:ext>
            </a:extLst>
          </p:cNvPr>
          <p:cNvSpPr/>
          <p:nvPr/>
        </p:nvSpPr>
        <p:spPr>
          <a:xfrm>
            <a:off x="784910" y="3172093"/>
            <a:ext cx="2552650" cy="4033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xmlns="" id="{4D8C3971-FD75-B8BD-7414-D5E528BF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483647" y="2147483647"/>
            <a:ext cx="25400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Sofapuder Glad Smiley Emoticon Face - PIXERS.DK">
            <a:extLst>
              <a:ext uri="{FF2B5EF4-FFF2-40B4-BE49-F238E27FC236}">
                <a16:creationId xmlns:a16="http://schemas.microsoft.com/office/drawing/2014/main" xmlns="" id="{40D9D61D-D089-0B1B-DCE5-BB922A2E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433" y="1653014"/>
            <a:ext cx="1825658" cy="14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Vlajka KANADA | army-rubicon.cz">
            <a:extLst>
              <a:ext uri="{FF2B5EF4-FFF2-40B4-BE49-F238E27FC236}">
                <a16:creationId xmlns:a16="http://schemas.microsoft.com/office/drawing/2014/main" xmlns="" id="{460692C0-4D54-02C2-D45C-35DD10E2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087" y="4596495"/>
            <a:ext cx="1550295" cy="9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Bóbr">
            <a:extLst>
              <a:ext uri="{FF2B5EF4-FFF2-40B4-BE49-F238E27FC236}">
                <a16:creationId xmlns:a16="http://schemas.microsoft.com/office/drawing/2014/main" xmlns="" id="{040A44F5-EEAC-E825-1913-944E0A07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6339" y="521930"/>
            <a:ext cx="3523318" cy="2347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29">
            <a:extLst>
              <a:ext uri="{FF2B5EF4-FFF2-40B4-BE49-F238E27FC236}">
                <a16:creationId xmlns:a16="http://schemas.microsoft.com/office/drawing/2014/main" xmlns="" id="{058DFBB5-94B9-86E7-C1D0-DD8B50618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115" y="22361054"/>
            <a:ext cx="840029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12696000" tIns="-126960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55" name="Picture 31" descr="400+ Free Beaver &amp; Nature Photos - Pixabay">
            <a:extLst>
              <a:ext uri="{FF2B5EF4-FFF2-40B4-BE49-F238E27FC236}">
                <a16:creationId xmlns:a16="http://schemas.microsoft.com/office/drawing/2014/main" xmlns="" id="{241BFDA7-09D8-37EF-3D6C-509D19A7A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511" y="3422031"/>
            <a:ext cx="4860246" cy="3238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050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75EC2C-A547-FF49-CE4A-9DB833EC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0988"/>
            <a:ext cx="3867772" cy="627512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Bobr</a:t>
            </a:r>
            <a:r>
              <a:rPr lang="cs-CZ" dirty="0"/>
              <a:t> </a:t>
            </a:r>
            <a:r>
              <a:rPr lang="cs-CZ" sz="4400" dirty="0"/>
              <a:t>kanadský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CA6947-8304-6B44-DCBD-F32FA401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13" y="1296634"/>
            <a:ext cx="6399466" cy="1974238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cs-CZ" sz="2000" dirty="0"/>
              <a:t>Jsou to poslední žijící zástupci čeledi </a:t>
            </a:r>
            <a:r>
              <a:rPr lang="cs-CZ" sz="2000" dirty="0" err="1"/>
              <a:t>bobrovitých</a:t>
            </a:r>
            <a:r>
              <a:rPr lang="cs-CZ" sz="20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Váží až 25kg.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Měří až 80cm.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Jeho plochý ocas měří 25 až 45cm na délku a na šířku 10 až 13cm.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sp>
        <p:nvSpPr>
          <p:cNvPr id="19" name="Rectangle 57">
            <a:extLst>
              <a:ext uri="{FF2B5EF4-FFF2-40B4-BE49-F238E27FC236}">
                <a16:creationId xmlns:a16="http://schemas.microsoft.com/office/drawing/2014/main" xmlns="" id="{F660F1F3-5380-3C5C-80D7-A72153D79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9247"/>
            <a:ext cx="121920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sng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řed 2 roky</a:t>
            </a: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8">
            <a:extLst>
              <a:ext uri="{FF2B5EF4-FFF2-40B4-BE49-F238E27FC236}">
                <a16:creationId xmlns:a16="http://schemas.microsoft.com/office/drawing/2014/main" xmlns="" id="{ABDE98C1-C346-EDE4-E58E-EE0AFD4B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9247"/>
            <a:ext cx="121920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Sdílet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Navštívit web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59">
            <a:extLst>
              <a:ext uri="{FF2B5EF4-FFF2-40B4-BE49-F238E27FC236}">
                <a16:creationId xmlns:a16="http://schemas.microsoft.com/office/drawing/2014/main" xmlns="" id="{41D5B806-BA21-160B-6843-3F394C92E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699247"/>
            <a:ext cx="2032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60">
            <a:extLst>
              <a:ext uri="{FF2B5EF4-FFF2-40B4-BE49-F238E27FC236}">
                <a16:creationId xmlns:a16="http://schemas.microsoft.com/office/drawing/2014/main" xmlns="" id="{6FA52CFE-8884-A0BD-6496-6FBBBEA35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99247"/>
            <a:ext cx="45720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85" name="Picture 61" descr="Více než 24.900 stock fotografií, snímků a obrázků bez autorských ...">
            <a:extLst>
              <a:ext uri="{FF2B5EF4-FFF2-40B4-BE49-F238E27FC236}">
                <a16:creationId xmlns:a16="http://schemas.microsoft.com/office/drawing/2014/main" xmlns="" id="{F0B6FA13-0B9A-88D3-E1DE-94422123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6556" y="3779858"/>
            <a:ext cx="4423544" cy="30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4">
            <a:extLst>
              <a:ext uri="{FF2B5EF4-FFF2-40B4-BE49-F238E27FC236}">
                <a16:creationId xmlns:a16="http://schemas.microsoft.com/office/drawing/2014/main" xmlns="" id="{734569EA-D91E-6065-CADC-C855014C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699247"/>
            <a:ext cx="4832350" cy="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914400" marR="0" lvl="2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7" name="Picture 63" descr="Stock ilustrace Kreslený Bobr – stáhnout obrázek nyní - Dítě - Lidský ...">
            <a:extLst>
              <a:ext uri="{FF2B5EF4-FFF2-40B4-BE49-F238E27FC236}">
                <a16:creationId xmlns:a16="http://schemas.microsoft.com/office/drawing/2014/main" xmlns="" id="{1BE0F186-FE6F-F2A8-49DA-9593F3ED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2142" y="-1"/>
            <a:ext cx="3779858" cy="37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aver fever: $1.5M proposed for beaver restoration efforts - New ...">
            <a:extLst>
              <a:ext uri="{FF2B5EF4-FFF2-40B4-BE49-F238E27FC236}">
                <a16:creationId xmlns:a16="http://schemas.microsoft.com/office/drawing/2014/main" xmlns="" id="{2BDEE366-685A-E44D-6339-09EA26FB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698" y="3587126"/>
            <a:ext cx="4128714" cy="32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38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C49159-B9C4-F830-46BF-7251BB28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67772" cy="753036"/>
          </a:xfrm>
        </p:spPr>
        <p:txBody>
          <a:bodyPr>
            <a:normAutofit/>
          </a:bodyPr>
          <a:lstStyle/>
          <a:p>
            <a:r>
              <a:rPr lang="cs-CZ" sz="4000" dirty="0"/>
              <a:t>Způsob života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EB028A5-1E09-EFB7-8B13-2F55D5E1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17" y="1568920"/>
            <a:ext cx="9195042" cy="143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Bobři preferují menší řeky a malá jezírka nebo </a:t>
            </a:r>
            <a:r>
              <a:rPr lang="cs-CZ" sz="2000" dirty="0" err="1"/>
              <a:t>tůně,na</a:t>
            </a:r>
            <a:r>
              <a:rPr lang="cs-CZ" sz="2000" dirty="0"/>
              <a:t> kterých staví svá díla.</a:t>
            </a:r>
          </a:p>
          <a:p>
            <a:pPr marL="0" indent="0">
              <a:buNone/>
            </a:pPr>
            <a:r>
              <a:rPr lang="cs-CZ" sz="2000" dirty="0"/>
              <a:t>Tzv. bobří hrady mohou mít až 10metrů v průměru až 2metry nad hladinu.</a:t>
            </a:r>
          </a:p>
          <a:p>
            <a:pPr marL="0" indent="0">
              <a:buNone/>
            </a:pPr>
            <a:r>
              <a:rPr lang="cs-CZ" sz="2000" dirty="0"/>
              <a:t>Průměrná délka hrází přes 20m,i když byla zaznamenána i délka 600m.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026" name="Picture 2" descr="PET - Zvířátka a domácí mazlíčci">
            <a:extLst>
              <a:ext uri="{FF2B5EF4-FFF2-40B4-BE49-F238E27FC236}">
                <a16:creationId xmlns:a16="http://schemas.microsoft.com/office/drawing/2014/main" xmlns="" id="{DB69F5C3-424A-893F-EFC2-90E4F93A5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238" y="3003175"/>
            <a:ext cx="8349937" cy="370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0405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cha Svatý Hubert 2065 | Kukačkové hodiny Barva Barevná Výška 15 cm">
            <a:extLst>
              <a:ext uri="{FF2B5EF4-FFF2-40B4-BE49-F238E27FC236}">
                <a16:creationId xmlns:a16="http://schemas.microsoft.com/office/drawing/2014/main" xmlns="" id="{653C18D8-121B-3EB4-21CC-F1F069CA0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14" r="26725" b="222"/>
          <a:stretch>
            <a:fillRect/>
          </a:stretch>
        </p:blipFill>
        <p:spPr bwMode="auto">
          <a:xfrm rot="21364019">
            <a:off x="6629172" y="3441748"/>
            <a:ext cx="2026023" cy="32945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F14494-DD3D-A7DE-2C41-1603DEA5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500219" cy="627529"/>
          </a:xfrm>
        </p:spPr>
        <p:txBody>
          <a:bodyPr>
            <a:normAutofit fontScale="90000"/>
          </a:bodyPr>
          <a:lstStyle/>
          <a:p>
            <a:r>
              <a:rPr lang="cs-CZ" dirty="0"/>
              <a:t>Svatý Hubert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54AF813-173A-C2E4-6923-244EE7F6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73" y="1443413"/>
            <a:ext cx="6312178" cy="2755363"/>
          </a:xfrm>
        </p:spPr>
        <p:txBody>
          <a:bodyPr/>
          <a:lstStyle/>
          <a:p>
            <a:r>
              <a:rPr lang="cs-CZ" dirty="0"/>
              <a:t>narodil se v roce 655 v dnešní Francii</a:t>
            </a:r>
          </a:p>
          <a:p>
            <a:r>
              <a:rPr lang="cs-CZ" dirty="0"/>
              <a:t>svátek má 3. listopadu</a:t>
            </a:r>
          </a:p>
          <a:p>
            <a:r>
              <a:rPr lang="cs-CZ" dirty="0"/>
              <a:t>byl to biskup</a:t>
            </a:r>
          </a:p>
          <a:p>
            <a:r>
              <a:rPr lang="cs-CZ" dirty="0"/>
              <a:t>patron myslivců</a:t>
            </a:r>
          </a:p>
          <a:p>
            <a:r>
              <a:rPr lang="cs-CZ" dirty="0"/>
              <a:t>zemřel v roce 727</a:t>
            </a:r>
          </a:p>
          <a:p>
            <a:r>
              <a:rPr lang="cs-CZ" dirty="0"/>
              <a:t>Hubert se při lovu setkal s jelenem s křížem mezi rohy.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30" name="Picture 6" descr="Svatý Hubert, legenda o patronovi lovců a myslivců">
            <a:extLst>
              <a:ext uri="{FF2B5EF4-FFF2-40B4-BE49-F238E27FC236}">
                <a16:creationId xmlns:a16="http://schemas.microsoft.com/office/drawing/2014/main" xmlns="" id="{18EFA89A-2F07-7968-EF90-C7BEFADD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2192">
            <a:off x="9312328" y="2083988"/>
            <a:ext cx="2351505" cy="31421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VETI HUBERT | Lovački savez Varaždinske županije">
            <a:extLst>
              <a:ext uri="{FF2B5EF4-FFF2-40B4-BE49-F238E27FC236}">
                <a16:creationId xmlns:a16="http://schemas.microsoft.com/office/drawing/2014/main" xmlns="" id="{311F7BAA-D1EC-A486-3ACE-2DACC2AFB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137" b="29209"/>
          <a:stretch>
            <a:fillRect/>
          </a:stretch>
        </p:blipFill>
        <p:spPr bwMode="auto">
          <a:xfrm>
            <a:off x="2775961" y="3913874"/>
            <a:ext cx="2102225" cy="2944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xmlns="" id="{36BFD15F-EFD8-C4ED-797A-3093F2E8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142" y="477046"/>
            <a:ext cx="2898653" cy="1932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027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443</TotalTime>
  <Words>315</Words>
  <Application>Microsoft Office PowerPoint</Application>
  <PresentationFormat>Vlastní</PresentationFormat>
  <Paragraphs>74</Paragraphs>
  <Slides>13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Fazeta</vt:lpstr>
      <vt:lpstr>PROJEKT – MYSLIVOST – 6. třída</vt:lpstr>
      <vt:lpstr>Dobrý den vítá vás</vt:lpstr>
      <vt:lpstr>Srna Obecná</vt:lpstr>
      <vt:lpstr>Popis Srnce Obecného</vt:lpstr>
      <vt:lpstr>Snímek 5</vt:lpstr>
      <vt:lpstr>Martin,Matyáš a Klára</vt:lpstr>
      <vt:lpstr>Bobr kanadský </vt:lpstr>
      <vt:lpstr>Způsob života</vt:lpstr>
      <vt:lpstr>Svatý Hubert</vt:lpstr>
      <vt:lpstr>Liška</vt:lpstr>
      <vt:lpstr>Liška obecná </vt:lpstr>
      <vt:lpstr>Pouť svatého Huberta Dyjákovice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– MYSLIVOST – 6. třída</dc:title>
  <dc:creator>User</dc:creator>
  <cp:lastModifiedBy>Alena</cp:lastModifiedBy>
  <cp:revision>45</cp:revision>
  <dcterms:created xsi:type="dcterms:W3CDTF">2025-12-16T20:58:18Z</dcterms:created>
  <dcterms:modified xsi:type="dcterms:W3CDTF">2025-12-20T13:47:53Z</dcterms:modified>
</cp:coreProperties>
</file>