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ink/ink8.xml" ContentType="application/inkml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ink/ink6.xml" ContentType="application/inkml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ink/ink3.xml" ContentType="application/inkml+xml"/>
  <Override PartName="/ppt/ink/ink4.xml" ContentType="application/inkml+xml"/>
  <Override PartName="/ppt/ink/ink5.xml" ContentType="application/inkml+xml"/>
  <Override PartName="/ppt/ink/ink14.xml" ContentType="application/inkml+xml"/>
  <Override PartName="/ppt/ink/ink15.xml" ContentType="application/inkml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12.xml" ContentType="application/inkml+xml"/>
  <Override PartName="/ppt/ink/ink13.xml" ContentType="application/inkml+xml"/>
  <Override PartName="/ppt/slideLayouts/slideLayout10.xml" ContentType="application/vnd.openxmlformats-officedocument.presentationml.slideLayout+xml"/>
  <Override PartName="/ppt/ink/ink10.xml" ContentType="application/inkml+xml"/>
  <Override PartName="/ppt/ink/ink11.xml" ContentType="application/inkml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ink/ink9.xml" ContentType="application/inkml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ink/ink7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18"/>
  </p:notesMasterIdLst>
  <p:sldIdLst>
    <p:sldId id="296" r:id="rId2"/>
    <p:sldId id="297" r:id="rId3"/>
    <p:sldId id="298" r:id="rId4"/>
    <p:sldId id="261" r:id="rId5"/>
    <p:sldId id="300" r:id="rId6"/>
    <p:sldId id="299" r:id="rId7"/>
    <p:sldId id="305" r:id="rId8"/>
    <p:sldId id="308" r:id="rId9"/>
    <p:sldId id="309" r:id="rId10"/>
    <p:sldId id="306" r:id="rId11"/>
    <p:sldId id="307" r:id="rId12"/>
    <p:sldId id="303" r:id="rId13"/>
    <p:sldId id="304" r:id="rId14"/>
    <p:sldId id="259" r:id="rId15"/>
    <p:sldId id="260" r:id="rId16"/>
    <p:sldId id="26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Výchozí oddíl" id="{5E90E75B-ED9B-45AE-8E05-9332EB77EFFE}">
          <p14:sldIdLst/>
        </p14:section>
        <p14:section name="Oddíl bez názvu" id="{241E14CF-DF24-4D17-AA4A-B00E8A5140EB}">
          <p14:sldIdLst>
            <p14:sldId id="296"/>
            <p14:sldId id="297"/>
            <p14:sldId id="298"/>
            <p14:sldId id="261"/>
            <p14:sldId id="300"/>
            <p14:sldId id="299"/>
            <p14:sldId id="305"/>
            <p14:sldId id="308"/>
            <p14:sldId id="309"/>
            <p14:sldId id="306"/>
            <p14:sldId id="307"/>
            <p14:sldId id="303"/>
            <p14:sldId id="304"/>
            <p14:sldId id="259"/>
            <p14:sldId id="260"/>
            <p14:sldId id="263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964" autoAdjust="0"/>
    <p:restoredTop sz="94660"/>
  </p:normalViewPr>
  <p:slideViewPr>
    <p:cSldViewPr snapToGrid="0">
      <p:cViewPr varScale="1">
        <p:scale>
          <a:sx n="81" d="100"/>
          <a:sy n="81" d="100"/>
        </p:scale>
        <p:origin x="52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F" name="resolution" value="22.75" units="1/deg"/>
          <inkml:channelProperty channel="T" name="resolution" value="1" units="1/dev"/>
        </inkml:channelProperties>
      </inkml:inkSource>
      <inkml:timestamp xml:id="ts0" timeString="2025-12-18T11:11:35.4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1298 12876 2048 0,'0'0'0'15,"0"0"0"-15,0 0 0 0,-6 3 0 0,6-3 0 16,-7 3 0-16,7-3 0 0,-4 2 0 15,4-2 0-15,-23 0 0 0,23 0 0 0,-19-2 0 16,19 2 0-16,-12 0 0 0,12 0 0 0,-5 0 0 16,5 0 0-16,-3 0 0 0,3 0 0 0,-4-2 0 15,4 2 0-15,-3-2 0 0,3 2 0 0,-3 0 0 16,3 0 0-16,0-2 0 0,0 2 0 16,-9-1 0-16,9 1 0 0,-10-1 0 0,10 1 0 15,-5 0 0-15,5 0 0 0,-3-1 0 0,3 1 0 16,-8-3 0-16,8 3 0 0,-6-3 0 0,6 3 0 15,-3-1 0-15,3 1 0 0,-2-1 0 0,2 1 0 16,-6-10 0-16,6 10 0 0,-7-7 0 16,7 7 0-16,-3-4 0 0,3 4 0 0,-14-11 0 15,14 11 0-15,-13-8 0 0,13 8 0 0,-17-15 0 16,17 15 0-16,-15-10 0 0,15 10 0 0,-11-16 0 16,11 16 0-16,-6-11 0 0,6 11 0 15,-3-5 0-15,3 5 0 0,-18-11 0 0,18 11 0 16,-15-8 0-16,15 8 0 0,-9-4 0 0,9 4 0 15,-17-11 0-15,17 11 0 0,-13-9 0 0,13 9 0 16,-6-5 0-16,6 5 0 0,-5-2 0 0,5 2 0 16,-11-10 0-16,11 10 0 0,-10-6 0 15,10 6 0-15,-4-5 0 0,4 5 0 0,-11-8 0 16,11 8 0-16,-6-5 0 0,6 5 0 0,-9-11 0 16,9 11 0-16,-5-7 0 0,5 7 0 15,-1-4 0-15,1 4 0 0,-14-5 0 0,14 5 0 16,-13-4 0-16,13 4 0 0,-8-3 0 0,8 3 0 15,-14-7 0-15,14 7 0 0,-11-7 0 0,11 7 0 16,-8-4 0-16,8 4 0 0,-3-3 0 0,3 3 0 16,-2 0 0-16,2 0 0 0,-1 0 0 15,1 0 0-15,-14-9 0 0,14 9 0 0,-12-6 0 16,12 6 0-16,-8-6 0 0,8 6 0 0,-5-1 0 16,5 1 0-16,-2 0 0 0,2 0 0 0,-1-2 0 15,1 2 0-15,-5-9 0 0,5 9 0 16,-6-9 0-16,6 9 0 0,-3-5 0 0,3 5 0 15,-3-4 0-15,3 4 0 0,-12-6 0 0,12 6 0 16,-9-7 0-16,9 7 0 0,-6-3 0 0,6 3 0 16,-3-2 0-16,3 2 0 0,-2 0 0 0,2 0 0 15,0 0 0-15,0 0 0 0,-4-5 0 16,4 5 0-16,-6-4 0 0,6 4 0 0,-3-4 0 16,3 4 0-16,-2 0 0 0,2 0 0 0,-9-4 0 15,9 4 0-15,-9-4 0 0,9 4 0 0,-7-2 0 16,7 2 0-16,-3-1 0 0,3 1 0 15,-2 0 0-15,2 0 0 0,0 0 0 0,0 0 0 16,-12-11 0-16,12 11 0 0,-12-9 0 0,12 9 0 16,-9-6 0-16,9 6 0 0,-8-8 0 0,8 8 0 15,-6-8 0-15,6 8 0 0,-3-3 0 16,3 3 0-16,-12-9 0 0,12 9 0 0,-9-7 0 16,9 7 0-16,-6-3 0 0,6 3 0 0,-16-7 0 15,16 7 0-15,-14-4 0 0,14 4 0 0,-6-1 0 16,6 1 0-16,-6 0 0 0,6 0 0 0,-9-7 0 15,9 7 0-15,-5-5 0 0,5 5 0 16,-6-3 0-16,6 3 0 0,-8-5 0 0,8 5 0 16,-7-4 0-16,7 4 0 0,-4-3 0 0,4 3 0 15,-14-7 0-15,14 7 0 0,-12-4 0 0,12 4 0 16,-12-8 0-16,12 8 0 0,-9-6 0 16,9 6 0-16,-6-3 0 0,6 3 0 0,-11-5 0 15,11 5 0-15,-9-3 0 0,9 3 0 0,-5-4 0 16,5 4 0-16,-1 0 0 0,1 0 0 0,-3 0 0 15,3 0 0-15,0 0 0 0,0 0 0 16,-3-4 0-16,3 4 0 0,-1-6 0 0,1 6 0 16,-2-3 0-16,2 3 0 0,0-1 0 0,0 1 0 15,-12-3 0-15,12 3 0 0,-9-3 0 0,9 3 0 16,-7-2 0-16,7 2 0 0,-10-3 0 0,10 3 0 16,-4-3 0-16,4 3 0 0,-5-1 0 15,5 1 0-15,0-2 0 0,0 2 0 0,-3 0 0 16,3 0 0-16,0 0 0 0,0 0 0 0,-7-2 0 15,7 2 0-15,-8-2 0 0,8 2 0 0,-3-1 0 16,3 1 0-16,-3-2 0 0,3 2 0 16,0 0 0-16,0 0 0 0,-12-2 0 0,12 2 0 15,-12-3 0-15,12 3 0 0,-6-1 0 0,6 1 0 16,-5-1 0-16,5 1 0 0,-1 0 0 0,1 0 0 16,0-2 0-16,0 2 0 0,-3-2 0 0,3 2 0 15,-2-3 0-15,2 3 0 0,-3 0 0 0,3 0 0 16,0-1 0-16,0 1 0 0,0 0 0 15,0 0 0-15,0 0 0 0,0 0 0 0,3 0 0 16,-3 0 0-16,2-1 0 0,-2 1 0 0,-15 1 0 16,15-1 0-16,-11 1 0 0,11-1 0 0,-8 0 0 15,8 0 0-15,2 2 0 0,-2-2 0 0,3 1 0 16,-3-1 0-16,3 0 0 0,-3 0 0 16,0 0 0-16,0 0 0 0,-9 2 0 0,9-2 0 15,-9 2 0-15,9-2 0 0,-4 1 0 0,4-1 0 16,-3 0 0-16,3 0 0 0,4 0 0 0,-4 0 0 15,5 0 0-15,-5 0 0 0,4 0 0 0,-4 0 0 16,3 0 0-16,-3 0 0 0,0 0 0 16,0 0 0-16,0-6 0 0,0 6 0 0,1-4 0 15,-1 4 0-15,-7 19 0 0,7-19 0 0,-4 18 0 16,4-18 0-16,0-8 0 0,0 8 0 0,0-13 0 16,0 13 0-16,1-7 0 0,-1 7 0 15,0-5 0-15,0 5 0 0,0-3 0 0,0 3 0 16,-3 21 0-16,3-21 0 0,-3 18 0 0,3-18 0 15,-3 14 0-15,3-14 0 0,-3-11 0 0,3 11 0 16,-2-13 0-16,2 13 0 0,-1-9 0 0,1 9 0 16,0-5 0-16,0 5 0 0,0-1 0 15,0 1 0-15,0-1 0 0,0 1 0 0,-5 2 0 16,5-2 0-16,-4 3 0 0,4-3 0 0,-3 0 0 16,3 0 0-16,-3 2 0 0,3-2 0 0,0 1 0 15,0-1 0-15,0 0 0 0,0 0 0 16,-6 1 0-16,6-1 0 0,-3 2 0 0,3-2 0 15,-3 1 0-15,3-1 0 0,-2 1 0 0,2-1 0 16,0 0 0-16,0 0 0 0,0 0 0 0,0 0 0 16,-3 6 0-16,3-6 0 0,-3 6 0 0,3-6 0 15,0 4 0-15,0-4 0 0,-10-3 0 0,10 3 0 16,-8-1 0-16,8 1 0 0,-4-1 0 16,4 1 0-16,3-1 0 0,-3 1 0 0,3 0 0 15</inkml:trace>
  <inkml:trace contextRef="#ctx0" brushRef="#br0" timeOffset="15517.47">1230 12835 2048 0,'74'77'0'0,"24"40"0"16,9 10 0-16,3 12 0 0,-9 26 0 0,-12-1 0 15,-11 9 0-15,-32 1 0 0,-37-22 0 0,-10-55 0 16,1-97 0-16,-2 53 0 0,2-53 0 16,-6 25 0-16,6-25 0 0,-13-14 0 0,13 14 0 15,-14-48 0-15,14 48 0 0,-9-95 0 0,2-30 0 16,0-25 0-16</inkml:trace>
  <inkml:trace contextRef="#ctx0" brushRef="#br0" timeOffset="15650.65">1912 13743 2048 0,'0'0'0'0,"29"18"0"16,-29-18 0-16</inkml:trace>
  <inkml:trace contextRef="#ctx0" brushRef="#br0" timeOffset="16449.91">771 13152 2048 0,'0'0'0'0,"-35"-13"0"15,35 13 0-15,-81-32 0 0,-8-3 0 0,7-1 0 16,5 0 0-16,0 3 0 0,2 1 0 0,2-3 0 16,-4-10 0-16,-28-86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8T07:47:41.999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28,'18'-7,"1"2,0 0,0 2,0 0,1 0,-1 2,0 1,21 1,3 0,933-3,-471 4,-481-2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8T07:47:45.953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1 153,'411'-15,"-268"7,-74 5,96-16,-37-3,87-19,-178 34,0 1,0 3,40 0,-33 2,72-10,-50 2,-1 4,127 6,-65 2,113-5,257 5,-449 1,0 2,78 21,-100-21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8T07:47:49.169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81,'1728'0,"-1502"-12,6-1,-199 13,-1-2,1 0,-1-2,0-2,40-12,-45 11,0 2,0 0,1 2,0 1,0 1,-1 1,1 2,0 0,33 9,-42-6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07:51:10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24575,'4'0'0,"2"-4"0,0-10 0,-2-3-8191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F" name="resolution" value="22.75" units="1/deg"/>
          <inkml:channelProperty channel="T" name="resolution" value="1" units="1/dev"/>
        </inkml:channelProperties>
      </inkml:inkSource>
      <inkml:timestamp xml:id="ts0" timeString="2025-12-18T11:20:50.4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15275 19049 2048 0,'0'0'0'0,"-6"0"0"0</inkml:trace>
  <inkml:trace contextRef="#ctx0" brushRef="#br0" timeOffset="200.12">15744 19049 2048 0,'0'0'0'0,"-8"0"0"16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F" name="resolution" value="22.75" units="1/deg"/>
          <inkml:channelProperty channel="T" name="resolution" value="1" units="1/dev"/>
        </inkml:channelProperties>
      </inkml:inkSource>
      <inkml:timestamp xml:id="ts0" timeString="2025-12-18T10:23:56.4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19081 18960 2048 0,'0'0'0'0,"0"0"0"0,0 0 0 0,0 0 0 0,0 0 0 0,0 1 0 0,0-1 0 0,0 0 0 16,-4-1 0-16,4 1 0 0,0 0 0 0,4 0 0 0,-4 0 0 15,0 0 0-15,0 0 0 0,0 0 0 0,0 0 0 0,0 0 0 0,0 0 0 0,0 0 0 0,0 0 0 16,0 0 0-16,0 0 0 0,0 0 0 0,0 0 0 0,0 0 0 0,0 0 0 0,0 0 0 16,0 0 0-16,0 0 0 0,0 0 0 0,0 0 0 0,0 0 0 0,0 0 0 0,0 0 0 15,0 0 0-15,0 0 0 0,0 0 0 0,0 0 0 0,0 0 0 0,0 0 0 0,0 0 0 0</inkml:trace>
  <inkml:trace contextRef="#ctx0" brushRef="#br0" timeOffset="484.08">19410 18979 2048 0,'98'44'0'16,"-82"-38"0"-16,-14-8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8T07:48:37.071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8T07:47:12.936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28,'259'-15,"291"2,-352 16,841-3,-1001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8T07:47:14.439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10,'1144'0,"-1078"-5,-44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8T07:47:16.574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0,'694'20,"-317"-1,325 32,-620-44,111-4,-137-4,-29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8T07:47:17.773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0,'1612'0,"-1590"0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8T07:47:21.445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76,'433'-36,"-85"2,286 28,-529 7,-81 1,0 0,0 2,-1 1,25 8,-19-5,48 7,-56-13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8T07:47:23.398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1,'255'9,"282"46,-410-44,211-9,-151-5,537 3,-698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8T07:47:25.248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0,'351'15,"118"0,-56-5,153 15,-403-12,281 10,414-24,-837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ECB7D-DDC7-4F7F-B13C-6D2B9369FAB9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6BE79-450C-47BC-B281-5C4BD0F7B1E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89439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5120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1355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0966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8732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807616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96943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2570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85835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80147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94269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49863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85790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8723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031876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06994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5946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4310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customXml" Target="../ink/ink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customXml" Target="../ink/ink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customXml" Target="../ink/ink8.xml"/><Relationship Id="rId18" Type="http://schemas.openxmlformats.org/officeDocument/2006/relationships/image" Target="../media/image60.png"/><Relationship Id="rId3" Type="http://schemas.openxmlformats.org/officeDocument/2006/relationships/customXml" Target="../ink/ink3.xml"/><Relationship Id="rId21" Type="http://schemas.openxmlformats.org/officeDocument/2006/relationships/customXml" Target="../ink/ink12.xml"/><Relationship Id="rId7" Type="http://schemas.openxmlformats.org/officeDocument/2006/relationships/customXml" Target="../ink/ink5.xml"/><Relationship Id="rId12" Type="http://schemas.openxmlformats.org/officeDocument/2006/relationships/image" Target="../media/image57.png"/><Relationship Id="rId17" Type="http://schemas.openxmlformats.org/officeDocument/2006/relationships/customXml" Target="../ink/ink10.xml"/><Relationship Id="rId2" Type="http://schemas.openxmlformats.org/officeDocument/2006/relationships/image" Target="../media/image52.png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customXml" Target="../ink/ink7.xml"/><Relationship Id="rId5" Type="http://schemas.openxmlformats.org/officeDocument/2006/relationships/customXml" Target="../ink/ink4.xml"/><Relationship Id="rId15" Type="http://schemas.openxmlformats.org/officeDocument/2006/relationships/customXml" Target="../ink/ink9.xml"/><Relationship Id="rId10" Type="http://schemas.openxmlformats.org/officeDocument/2006/relationships/image" Target="../media/image56.png"/><Relationship Id="rId19" Type="http://schemas.openxmlformats.org/officeDocument/2006/relationships/customXml" Target="../ink/ink11.xml"/><Relationship Id="rId4" Type="http://schemas.openxmlformats.org/officeDocument/2006/relationships/image" Target="../media/image53.png"/><Relationship Id="rId9" Type="http://schemas.openxmlformats.org/officeDocument/2006/relationships/customXml" Target="../ink/ink6.xml"/><Relationship Id="rId14" Type="http://schemas.openxmlformats.org/officeDocument/2006/relationships/image" Target="../media/image58.png"/><Relationship Id="rId22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customXml" Target="../ink/ink14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customXml" Target="../ink/ink13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MYLJXOdoHo" TargetMode="External"/><Relationship Id="rId7" Type="http://schemas.openxmlformats.org/officeDocument/2006/relationships/image" Target="../media/image7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050B88-ECDC-4291-FF00-81BD23731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D8EA71-6D8E-462F-86B4-5BC10DFC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440" y="386500"/>
            <a:ext cx="9909984" cy="103694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Dobrý den vítá vás </a:t>
            </a:r>
            <a:br>
              <a:rPr lang="cs-CZ" sz="4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Marek, Daniel, Jakub a Nikolas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DD5C8BD2-2FC5-B0C7-F740-6ADF9E6D8AF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50115"/>
          <a:stretch>
            <a:fillRect/>
          </a:stretch>
        </p:blipFill>
        <p:spPr>
          <a:xfrm>
            <a:off x="413415" y="1861158"/>
            <a:ext cx="5555878" cy="2759191"/>
          </a:xfrm>
          <a:prstGeom prst="rect">
            <a:avLst/>
          </a:prstGeom>
        </p:spPr>
      </p:pic>
      <p:pic>
        <p:nvPicPr>
          <p:cNvPr id="3076" name="Picture 4" descr="Zajíc polní – Wikipedie">
            <a:extLst>
              <a:ext uri="{FF2B5EF4-FFF2-40B4-BE49-F238E27FC236}">
                <a16:creationId xmlns:a16="http://schemas.microsoft.com/office/drawing/2014/main" xmlns="" id="{1843ECB8-B2B1-6209-89B6-844F9BF4E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0804" y="1974200"/>
            <a:ext cx="3288097" cy="460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E7B2B5FC-9073-9AC7-E680-D53A03ABDA70}"/>
              </a:ext>
            </a:extLst>
          </p:cNvPr>
          <p:cNvSpPr/>
          <p:nvPr/>
        </p:nvSpPr>
        <p:spPr>
          <a:xfrm>
            <a:off x="7780804" y="1974200"/>
            <a:ext cx="3288097" cy="894506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20E74353-8C80-9E93-BE3C-4B007D861AB2}"/>
              </a:ext>
            </a:extLst>
          </p:cNvPr>
          <p:cNvSpPr/>
          <p:nvPr/>
        </p:nvSpPr>
        <p:spPr>
          <a:xfrm>
            <a:off x="7780804" y="2868706"/>
            <a:ext cx="3288097" cy="959223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625A106D-960E-7871-A6E0-1C83B49CA41A}"/>
              </a:ext>
            </a:extLst>
          </p:cNvPr>
          <p:cNvSpPr/>
          <p:nvPr/>
        </p:nvSpPr>
        <p:spPr>
          <a:xfrm>
            <a:off x="7780804" y="3827929"/>
            <a:ext cx="3288097" cy="89450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C82BA580-6B68-723F-6B08-F8972E709A80}"/>
              </a:ext>
            </a:extLst>
          </p:cNvPr>
          <p:cNvSpPr/>
          <p:nvPr/>
        </p:nvSpPr>
        <p:spPr>
          <a:xfrm>
            <a:off x="7780804" y="4722435"/>
            <a:ext cx="3288097" cy="9522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BFBEF50D-289D-D225-4ABF-4CAA388959F4}"/>
              </a:ext>
            </a:extLst>
          </p:cNvPr>
          <p:cNvSpPr/>
          <p:nvPr/>
        </p:nvSpPr>
        <p:spPr>
          <a:xfrm>
            <a:off x="7780804" y="5685588"/>
            <a:ext cx="3288097" cy="894506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3080" name="Picture 8" descr="Obrázky Ok Emoji – procházejte fotografie, vektory a videa ...">
            <a:extLst>
              <a:ext uri="{FF2B5EF4-FFF2-40B4-BE49-F238E27FC236}">
                <a16:creationId xmlns:a16="http://schemas.microsoft.com/office/drawing/2014/main" xmlns="" id="{0A7711DD-C0CD-4014-904B-7771C7882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9073" y="4316228"/>
            <a:ext cx="2892718" cy="226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5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D401C001-8472-A155-BFE7-1ABF11CDD174}"/>
                  </a:ext>
                </a:extLst>
              </p14:cNvPr>
              <p14:cNvContentPartPr/>
              <p14:nvPr/>
            </p14:nvContentPartPr>
            <p14:xfrm>
              <a:off x="0" y="4442040"/>
              <a:ext cx="699480" cy="705600"/>
            </p14:xfrm>
          </p:contentPart>
        </mc:Choice>
        <mc:Fallback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D401C001-8472-A155-BFE7-1ABF11CDD17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-9360" y="4432680"/>
                <a:ext cx="718200" cy="72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140394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050B88-ECDC-4291-FF00-81BD23731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D8EA71-6D8E-462F-86B4-5BC10DFC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6500"/>
            <a:ext cx="10993050" cy="1036948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man Old Style" panose="02050604050505020204" pitchFamily="18" charset="0"/>
              </a:rPr>
              <a:t>Lovecký pes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A66A24B9-473C-7F3F-1357-FE75A84835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78001">
            <a:off x="554651" y="575760"/>
            <a:ext cx="3367307" cy="4491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7D618AED-CE0B-5FAE-6160-E56E051B21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11926">
            <a:off x="8509956" y="1122700"/>
            <a:ext cx="3257822" cy="43270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75F6AAB8-90C6-98D6-A1A6-2C5808F73C6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32682" y="3191435"/>
            <a:ext cx="4482353" cy="33617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2E21829A-EE28-E92A-F4FE-47498EF054F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401363" flipH="1">
            <a:off x="347625" y="4304561"/>
            <a:ext cx="1883097" cy="25011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A54AE536-0F50-E553-B0C1-6C384152CA2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0399058" y="4607163"/>
            <a:ext cx="1596646" cy="21206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09161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A75EC2C-A547-FF49-CE4A-9DB833EC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6500"/>
            <a:ext cx="10993050" cy="1036948"/>
          </a:xfrm>
        </p:spPr>
        <p:txBody>
          <a:bodyPr>
            <a:normAutofit/>
          </a:bodyPr>
          <a:lstStyle/>
          <a:p>
            <a:pPr algn="ctr"/>
            <a:r>
              <a:rPr lang="cs-CZ" sz="5400" dirty="0">
                <a:latin typeface="Book Antiqua" panose="02040602050305030304" pitchFamily="18" charset="0"/>
              </a:rPr>
              <a:t>Lovecký pes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ACA6947-8304-6B44-DCBD-F32FA4017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95" y="1384185"/>
            <a:ext cx="11082594" cy="4468760"/>
          </a:xfrm>
        </p:spPr>
        <p:txBody>
          <a:bodyPr/>
          <a:lstStyle/>
          <a:p>
            <a:r>
              <a:rPr lang="cs-CZ" sz="2000" b="1" dirty="0">
                <a:solidFill>
                  <a:srgbClr val="FF0000"/>
                </a:solidFill>
              </a:rPr>
              <a:t>Barváři-Bavorský a Hanoverský</a:t>
            </a:r>
          </a:p>
          <a:p>
            <a:r>
              <a:rPr lang="cs-CZ" sz="2000" b="1" dirty="0">
                <a:solidFill>
                  <a:srgbClr val="FFC000"/>
                </a:solidFill>
              </a:rPr>
              <a:t>Honiči-Bígl a Baset</a:t>
            </a:r>
          </a:p>
          <a:p>
            <a:r>
              <a:rPr lang="cs-CZ" sz="2000" b="1" dirty="0">
                <a:solidFill>
                  <a:srgbClr val="00B050"/>
                </a:solidFill>
              </a:rPr>
              <a:t>Norníci-</a:t>
            </a:r>
            <a:r>
              <a:rPr lang="cs-CZ" sz="2000" b="1" dirty="0" err="1">
                <a:solidFill>
                  <a:srgbClr val="00B050"/>
                </a:solidFill>
              </a:rPr>
              <a:t>Foxterier</a:t>
            </a:r>
            <a:r>
              <a:rPr lang="cs-CZ" sz="2000" b="1" dirty="0">
                <a:solidFill>
                  <a:srgbClr val="00B050"/>
                </a:solidFill>
              </a:rPr>
              <a:t> a Jezevčík</a:t>
            </a:r>
          </a:p>
          <a:p>
            <a:r>
              <a:rPr lang="cs-CZ" sz="2000" b="1" dirty="0">
                <a:solidFill>
                  <a:srgbClr val="92D050"/>
                </a:solidFill>
              </a:rPr>
              <a:t>Ohaři-Výmarský a Portugalský</a:t>
            </a:r>
          </a:p>
          <a:p>
            <a:r>
              <a:rPr lang="cs-CZ" sz="2000" b="1" dirty="0" err="1">
                <a:solidFill>
                  <a:srgbClr val="00B0F0"/>
                </a:solidFill>
              </a:rPr>
              <a:t>Retrievři</a:t>
            </a:r>
            <a:r>
              <a:rPr lang="cs-CZ" sz="2000" b="1" dirty="0">
                <a:solidFill>
                  <a:srgbClr val="00B0F0"/>
                </a:solidFill>
              </a:rPr>
              <a:t>-Zlatý a Labradorský</a:t>
            </a:r>
          </a:p>
          <a:p>
            <a:r>
              <a:rPr lang="cs-CZ" sz="2000" b="1" dirty="0">
                <a:solidFill>
                  <a:srgbClr val="7030A0"/>
                </a:solidFill>
              </a:rPr>
              <a:t>Slídiči-Americký kokršpaněl, Anglický kokršpaněl</a:t>
            </a:r>
          </a:p>
          <a:p>
            <a:endParaRPr lang="cs-CZ" dirty="0"/>
          </a:p>
        </p:txBody>
      </p:sp>
      <p:pic>
        <p:nvPicPr>
          <p:cNvPr id="2050" name="Picture 2" descr="Bavorský barvář : PESWEB">
            <a:extLst>
              <a:ext uri="{FF2B5EF4-FFF2-40B4-BE49-F238E27FC236}">
                <a16:creationId xmlns:a16="http://schemas.microsoft.com/office/drawing/2014/main" xmlns="" id="{B34E28EF-6A3E-129D-2483-2B5800745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768"/>
          <a:stretch>
            <a:fillRect/>
          </a:stretch>
        </p:blipFill>
        <p:spPr bwMode="auto">
          <a:xfrm>
            <a:off x="8802017" y="1184768"/>
            <a:ext cx="3061606" cy="2244232"/>
          </a:xfrm>
          <a:prstGeom prst="rect">
            <a:avLst/>
          </a:prstGeom>
          <a:solidFill>
            <a:srgbClr val="FF0000"/>
          </a:solidFill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Beagle : histoire, caractéristiques, éducation et coût">
            <a:extLst>
              <a:ext uri="{FF2B5EF4-FFF2-40B4-BE49-F238E27FC236}">
                <a16:creationId xmlns:a16="http://schemas.microsoft.com/office/drawing/2014/main" xmlns="" id="{7ADBF40E-D6D2-47D4-33FC-D80AB07C1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7903" y="3991642"/>
            <a:ext cx="3478971" cy="2314854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07A493CD-D888-A5CF-8303-1F13546C992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6978" y="1298873"/>
            <a:ext cx="1945022" cy="2594273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8" name="Picture 10" descr="Zlatý retrívr : PESWEB">
            <a:extLst>
              <a:ext uri="{FF2B5EF4-FFF2-40B4-BE49-F238E27FC236}">
                <a16:creationId xmlns:a16="http://schemas.microsoft.com/office/drawing/2014/main" xmlns="" id="{993E2D9D-9026-F4F6-7668-C3194E6F0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322" r="9612" b="4383"/>
          <a:stretch>
            <a:fillRect/>
          </a:stretch>
        </p:blipFill>
        <p:spPr bwMode="auto">
          <a:xfrm>
            <a:off x="625311" y="4261990"/>
            <a:ext cx="2264910" cy="2304630"/>
          </a:xfrm>
          <a:prstGeom prst="rect">
            <a:avLst/>
          </a:prstGeom>
          <a:ln w="127000" cap="sq">
            <a:solidFill>
              <a:srgbClr val="00B0F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nglický kokršpaněl - Zveráč.cz">
            <a:extLst>
              <a:ext uri="{FF2B5EF4-FFF2-40B4-BE49-F238E27FC236}">
                <a16:creationId xmlns:a16="http://schemas.microsoft.com/office/drawing/2014/main" xmlns="" id="{4CB187D7-6A68-AEE3-141D-315014D58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1051" y="4385745"/>
            <a:ext cx="2057120" cy="2057120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8B80803F-91F3-1D77-276B-E1904872223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77439" y="4261990"/>
            <a:ext cx="1889634" cy="2509836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47988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050B88-ECDC-4291-FF00-81BD23731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D8EA71-6D8E-462F-86B4-5BC10DFC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43" y="439272"/>
            <a:ext cx="11509020" cy="1559858"/>
          </a:xfrm>
        </p:spPr>
        <p:txBody>
          <a:bodyPr>
            <a:normAutofit/>
          </a:bodyPr>
          <a:lstStyle/>
          <a:p>
            <a:r>
              <a:rPr lang="cs-CZ" sz="6000" dirty="0"/>
              <a:t>Prase divoké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C4724A94-3836-0917-4D94-A97CCF94F30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451864">
            <a:off x="6717917" y="2488024"/>
            <a:ext cx="3429000" cy="3429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6D834012-EABB-A8CF-5158-E6BAE4C252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3914" y="1811257"/>
            <a:ext cx="4363576" cy="2907915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E77E00BD-B76F-1761-EAC8-93323EB8B11A}"/>
              </a:ext>
            </a:extLst>
          </p:cNvPr>
          <p:cNvSpPr/>
          <p:nvPr/>
        </p:nvSpPr>
        <p:spPr>
          <a:xfrm>
            <a:off x="893674" y="1811257"/>
            <a:ext cx="2172028" cy="202059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xmlns="" id="{358229E9-7FF9-5DCB-089F-E318A87C790C}"/>
              </a:ext>
            </a:extLst>
          </p:cNvPr>
          <p:cNvSpPr/>
          <p:nvPr/>
        </p:nvSpPr>
        <p:spPr>
          <a:xfrm rot="5400000">
            <a:off x="2621507" y="2089111"/>
            <a:ext cx="2903837" cy="23481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F19547AD-5307-98BB-A8E3-4D3AC79C87F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 flipV="1">
            <a:off x="568861" y="5963727"/>
            <a:ext cx="7816502" cy="87707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D3C5A39F-843E-0DB1-28AA-4392CCF34B5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8062" t="9799" r="12923" b="10293"/>
          <a:stretch>
            <a:fillRect/>
          </a:stretch>
        </p:blipFill>
        <p:spPr>
          <a:xfrm>
            <a:off x="4956480" y="4822650"/>
            <a:ext cx="2279040" cy="175576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A3EF74C5-F187-85D1-4343-BD0B37930FC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7043" t="20565" r="14557" b="12971"/>
          <a:stretch>
            <a:fillRect/>
          </a:stretch>
        </p:blipFill>
        <p:spPr>
          <a:xfrm>
            <a:off x="491137" y="4978290"/>
            <a:ext cx="2748117" cy="1553115"/>
          </a:xfrm>
          <a:prstGeom prst="rect">
            <a:avLst/>
          </a:prstGeom>
        </p:spPr>
      </p:pic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xmlns="" id="{BA6D20BC-A057-9614-5A60-9F3B7567AD69}"/>
              </a:ext>
            </a:extLst>
          </p:cNvPr>
          <p:cNvCxnSpPr>
            <a:cxnSpLocks/>
          </p:cNvCxnSpPr>
          <p:nvPr/>
        </p:nvCxnSpPr>
        <p:spPr>
          <a:xfrm flipH="1">
            <a:off x="2731677" y="6240152"/>
            <a:ext cx="7314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xmlns="" id="{3451C6E8-1941-6BC3-AA8E-1AF39C15C812}"/>
              </a:ext>
            </a:extLst>
          </p:cNvPr>
          <p:cNvSpPr txBox="1"/>
          <p:nvPr/>
        </p:nvSpPr>
        <p:spPr>
          <a:xfrm flipH="1">
            <a:off x="3309778" y="5879045"/>
            <a:ext cx="3019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bachyně</a:t>
            </a:r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xmlns="" id="{ED86FDD1-0806-28F2-D523-8481759CAF51}"/>
              </a:ext>
            </a:extLst>
          </p:cNvPr>
          <p:cNvCxnSpPr/>
          <p:nvPr/>
        </p:nvCxnSpPr>
        <p:spPr>
          <a:xfrm flipH="1">
            <a:off x="5941372" y="3997248"/>
            <a:ext cx="169689" cy="924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>
            <a:extLst>
              <a:ext uri="{FF2B5EF4-FFF2-40B4-BE49-F238E27FC236}">
                <a16:creationId xmlns:a16="http://schemas.microsoft.com/office/drawing/2014/main" xmlns="" id="{CDECF763-3B60-73AB-26E8-95DEBCC18C25}"/>
              </a:ext>
            </a:extLst>
          </p:cNvPr>
          <p:cNvSpPr txBox="1"/>
          <p:nvPr/>
        </p:nvSpPr>
        <p:spPr>
          <a:xfrm>
            <a:off x="5628677" y="3755721"/>
            <a:ext cx="96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sele</a:t>
            </a:r>
          </a:p>
        </p:txBody>
      </p: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xmlns="" id="{E035F4DE-B264-E9CB-CA59-1212BB0ED6D2}"/>
              </a:ext>
            </a:extLst>
          </p:cNvPr>
          <p:cNvCxnSpPr/>
          <p:nvPr/>
        </p:nvCxnSpPr>
        <p:spPr>
          <a:xfrm>
            <a:off x="6295525" y="2358189"/>
            <a:ext cx="923422" cy="683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>
            <a:extLst>
              <a:ext uri="{FF2B5EF4-FFF2-40B4-BE49-F238E27FC236}">
                <a16:creationId xmlns:a16="http://schemas.microsoft.com/office/drawing/2014/main" xmlns="" id="{C4D79B15-D656-6A42-C5E5-5575D8E754CD}"/>
              </a:ext>
            </a:extLst>
          </p:cNvPr>
          <p:cNvSpPr txBox="1"/>
          <p:nvPr/>
        </p:nvSpPr>
        <p:spPr>
          <a:xfrm>
            <a:off x="5932494" y="1894994"/>
            <a:ext cx="1364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kanec</a:t>
            </a:r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7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8C50ADA3-7DE3-D3FA-1016-59EB6CC06933}"/>
                  </a:ext>
                </a:extLst>
              </p14:cNvPr>
              <p14:cNvContentPartPr/>
              <p14:nvPr/>
            </p14:nvContentPartPr>
            <p14:xfrm>
              <a:off x="2169593" y="2751791"/>
              <a:ext cx="360" cy="360"/>
            </p14:xfrm>
          </p:contentPart>
        </mc:Choice>
        <mc:Fallback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8C50ADA3-7DE3-D3FA-1016-59EB6CC06933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079593" y="2572151"/>
                <a:ext cx="180000" cy="36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3617923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20" grpId="0"/>
      <p:bldP spid="23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A75EC2C-A547-FF49-CE4A-9DB833EC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49224"/>
            <a:ext cx="10993050" cy="774224"/>
          </a:xfrm>
        </p:spPr>
        <p:txBody>
          <a:bodyPr>
            <a:normAutofit/>
          </a:bodyPr>
          <a:lstStyle/>
          <a:p>
            <a:r>
              <a:rPr lang="cs-CZ" sz="4400" dirty="0"/>
              <a:t>Zajímavosti o divočákovi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ACA6947-8304-6B44-DCBD-F32FA4017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67395"/>
            <a:ext cx="10889355" cy="4821809"/>
          </a:xfrm>
        </p:spPr>
        <p:txBody>
          <a:bodyPr/>
          <a:lstStyle/>
          <a:p>
            <a:r>
              <a:rPr lang="cs-CZ" dirty="0"/>
              <a:t>Říka se jim rytíři z našich lesů.</a:t>
            </a:r>
          </a:p>
          <a:p>
            <a:r>
              <a:rPr lang="cs-CZ" dirty="0"/>
              <a:t>Dají se ochočit jako pes.</a:t>
            </a:r>
          </a:p>
          <a:p>
            <a:r>
              <a:rPr lang="cs-CZ" dirty="0"/>
              <a:t>Selata váží  25-50kg.</a:t>
            </a:r>
          </a:p>
          <a:p>
            <a:r>
              <a:rPr lang="cs-CZ" dirty="0"/>
              <a:t>Dospělí divočák váží 280-450kg.</a:t>
            </a:r>
          </a:p>
          <a:p>
            <a:r>
              <a:rPr lang="cs-CZ" dirty="0"/>
              <a:t>Jsou všežravci, na co přijdou tak sežerou.</a:t>
            </a:r>
          </a:p>
          <a:p>
            <a:r>
              <a:rPr lang="cs-CZ" dirty="0"/>
              <a:t>Jeho štětiny měří cca 6-10cm.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31505EE7-709A-5CB1-DF12-0EEC31FE85F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55351">
            <a:off x="1186117" y="4345209"/>
            <a:ext cx="2894510" cy="23156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97243494-7EF2-D539-8BAA-531DEC53152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45255">
            <a:off x="6986141" y="1002078"/>
            <a:ext cx="2117417" cy="158806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17D5179B-AC37-9FF6-A3C3-BAD6612D946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2786" y="2919891"/>
            <a:ext cx="2894510" cy="3938109"/>
          </a:xfrm>
          <a:prstGeom prst="rect">
            <a:avLst/>
          </a:prstGeom>
        </p:spPr>
      </p:pic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xmlns="" id="{7CCF6B93-49CE-40EC-619C-281D6819F130}"/>
              </a:ext>
            </a:extLst>
          </p:cNvPr>
          <p:cNvCxnSpPr/>
          <p:nvPr/>
        </p:nvCxnSpPr>
        <p:spPr>
          <a:xfrm>
            <a:off x="1783976" y="3978299"/>
            <a:ext cx="484095" cy="638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93739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EAB2059-7D4B-9600-0050-93C1A3423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69" y="627529"/>
            <a:ext cx="8596668" cy="1320800"/>
          </a:xfrm>
        </p:spPr>
        <p:txBody>
          <a:bodyPr>
            <a:normAutofit/>
          </a:bodyPr>
          <a:lstStyle/>
          <a:p>
            <a:r>
              <a:rPr lang="cs-CZ" sz="4400" dirty="0"/>
              <a:t>Popis divočáka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1282F511-C2F5-3C20-8B29-D7475D55A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2034" y="1480177"/>
            <a:ext cx="7382061" cy="485787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3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DA8DB1EC-1C66-F295-E082-E110CCAD9BE0}"/>
                  </a:ext>
                </a:extLst>
              </p14:cNvPr>
              <p14:cNvContentPartPr/>
              <p14:nvPr/>
            </p14:nvContentPartPr>
            <p14:xfrm>
              <a:off x="1380473" y="3181271"/>
              <a:ext cx="750600" cy="10440"/>
            </p14:xfrm>
          </p:contentPart>
        </mc:Choice>
        <mc:Fallback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DA8DB1EC-1C66-F295-E082-E110CCAD9BE0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290473" y="3001271"/>
                <a:ext cx="930240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5">
            <p14:nvContentPartPr>
              <p14:cNvPr id="21" name="Rukopis 20">
                <a:extLst>
                  <a:ext uri="{FF2B5EF4-FFF2-40B4-BE49-F238E27FC236}">
                    <a16:creationId xmlns:a16="http://schemas.microsoft.com/office/drawing/2014/main" id="{2AA5E0AB-5BC4-15A6-FDCE-870580256D87}"/>
                  </a:ext>
                </a:extLst>
              </p14:cNvPr>
              <p14:cNvContentPartPr/>
              <p14:nvPr/>
            </p14:nvContentPartPr>
            <p14:xfrm>
              <a:off x="1559393" y="4407071"/>
              <a:ext cx="443880" cy="3960"/>
            </p14:xfrm>
          </p:contentPart>
        </mc:Choice>
        <mc:Fallback>
          <p:pic>
            <p:nvPicPr>
              <p:cNvPr id="21" name="Rukopis 2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2AA5E0AB-5BC4-15A6-FDCE-870580256D87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469753" y="4227071"/>
                <a:ext cx="623520" cy="36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7">
            <p14:nvContentPartPr>
              <p14:cNvPr id="22" name="Rukopis 21">
                <a:extLst>
                  <a:ext uri="{FF2B5EF4-FFF2-40B4-BE49-F238E27FC236}">
                    <a16:creationId xmlns:a16="http://schemas.microsoft.com/office/drawing/2014/main" id="{DA04BAC1-82D8-59A6-F1ED-31F2960DC908}"/>
                  </a:ext>
                </a:extLst>
              </p14:cNvPr>
              <p14:cNvContentPartPr/>
              <p14:nvPr/>
            </p14:nvContentPartPr>
            <p14:xfrm>
              <a:off x="1766033" y="2599871"/>
              <a:ext cx="767520" cy="36360"/>
            </p14:xfrm>
          </p:contentPart>
        </mc:Choice>
        <mc:Fallback>
          <p:pic>
            <p:nvPicPr>
              <p:cNvPr id="22" name="Rukopis 2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DA04BAC1-82D8-59A6-F1ED-31F2960DC908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676033" y="2419871"/>
                <a:ext cx="947160" cy="39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9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id="{1462304B-4ED3-EF20-90FA-A71339638952}"/>
                  </a:ext>
                </a:extLst>
              </p14:cNvPr>
              <p14:cNvContentPartPr/>
              <p14:nvPr/>
            </p14:nvContentPartPr>
            <p14:xfrm>
              <a:off x="1819673" y="2160311"/>
              <a:ext cx="588960" cy="360"/>
            </p14:xfrm>
          </p:contentPart>
        </mc:Choice>
        <mc:Fallback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1462304B-4ED3-EF20-90FA-A7133963895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30033" y="1980311"/>
                <a:ext cx="7686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1">
            <p14:nvContentPartPr>
              <p14:cNvPr id="24" name="Rukopis 23">
                <a:extLst>
                  <a:ext uri="{FF2B5EF4-FFF2-40B4-BE49-F238E27FC236}">
                    <a16:creationId xmlns:a16="http://schemas.microsoft.com/office/drawing/2014/main" id="{86776513-A9F9-8796-E889-6D5D47315BD2}"/>
                  </a:ext>
                </a:extLst>
              </p14:cNvPr>
              <p14:cNvContentPartPr/>
              <p14:nvPr/>
            </p14:nvContentPartPr>
            <p14:xfrm>
              <a:off x="2438153" y="1720751"/>
              <a:ext cx="644760" cy="27720"/>
            </p14:xfrm>
          </p:contentPart>
        </mc:Choice>
        <mc:Fallback>
          <p:pic>
            <p:nvPicPr>
              <p:cNvPr id="24" name="Rukopis 23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86776513-A9F9-8796-E889-6D5D47315BD2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348153" y="1540751"/>
                <a:ext cx="824400" cy="38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3">
            <p14:nvContentPartPr>
              <p14:cNvPr id="25" name="Rukopis 24">
                <a:extLst>
                  <a:ext uri="{FF2B5EF4-FFF2-40B4-BE49-F238E27FC236}">
                    <a16:creationId xmlns:a16="http://schemas.microsoft.com/office/drawing/2014/main" id="{1B097C41-CF24-D95A-A9B0-92E2803BF5F0}"/>
                  </a:ext>
                </a:extLst>
              </p14:cNvPr>
              <p14:cNvContentPartPr/>
              <p14:nvPr/>
            </p14:nvContentPartPr>
            <p14:xfrm>
              <a:off x="4096673" y="1640471"/>
              <a:ext cx="790560" cy="28080"/>
            </p14:xfrm>
          </p:contentPart>
        </mc:Choice>
        <mc:Fallback>
          <p:pic>
            <p:nvPicPr>
              <p:cNvPr id="25" name="Rukopis 24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1B097C41-CF24-D95A-A9B0-92E2803BF5F0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4007033" y="1460831"/>
                <a:ext cx="97020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5">
            <p14:nvContentPartPr>
              <p14:cNvPr id="26" name="Rukopis 25">
                <a:extLst>
                  <a:ext uri="{FF2B5EF4-FFF2-40B4-BE49-F238E27FC236}">
                    <a16:creationId xmlns:a16="http://schemas.microsoft.com/office/drawing/2014/main" id="{C78635F7-0DB8-A9D8-8A2A-21676FE47FEE}"/>
                  </a:ext>
                </a:extLst>
              </p14:cNvPr>
              <p14:cNvContentPartPr/>
              <p14:nvPr/>
            </p14:nvContentPartPr>
            <p14:xfrm>
              <a:off x="5584913" y="2079671"/>
              <a:ext cx="1182960" cy="36360"/>
            </p14:xfrm>
          </p:contentPart>
        </mc:Choice>
        <mc:Fallback>
          <p:pic>
            <p:nvPicPr>
              <p:cNvPr id="26" name="Rukopis 25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C78635F7-0DB8-A9D8-8A2A-21676FE47FEE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5494913" y="1899671"/>
                <a:ext cx="1362600" cy="39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7">
            <p14:nvContentPartPr>
              <p14:cNvPr id="30" name="Rukopis 29">
                <a:extLst>
                  <a:ext uri="{FF2B5EF4-FFF2-40B4-BE49-F238E27FC236}">
                    <a16:creationId xmlns:a16="http://schemas.microsoft.com/office/drawing/2014/main" id="{7ED04E8B-C3F3-7095-7989-9ED0A415BA01}"/>
                  </a:ext>
                </a:extLst>
              </p14:cNvPr>
              <p14:cNvContentPartPr/>
              <p14:nvPr/>
            </p14:nvContentPartPr>
            <p14:xfrm>
              <a:off x="7359713" y="4579871"/>
              <a:ext cx="626760" cy="10080"/>
            </p14:xfrm>
          </p:contentPart>
        </mc:Choice>
        <mc:Fallback>
          <p:pic>
            <p:nvPicPr>
              <p:cNvPr id="30" name="Rukopis 29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7ED04E8B-C3F3-7095-7989-9ED0A415BA01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7270073" y="4400231"/>
                <a:ext cx="806400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9">
            <p14:nvContentPartPr>
              <p14:cNvPr id="31" name="Rukopis 30">
                <a:extLst>
                  <a:ext uri="{FF2B5EF4-FFF2-40B4-BE49-F238E27FC236}">
                    <a16:creationId xmlns:a16="http://schemas.microsoft.com/office/drawing/2014/main" id="{ABFAD3A5-3DF8-6F5E-DA19-1DE75E0A6904}"/>
                  </a:ext>
                </a:extLst>
              </p14:cNvPr>
              <p14:cNvContentPartPr/>
              <p14:nvPr/>
            </p14:nvContentPartPr>
            <p14:xfrm>
              <a:off x="2725073" y="5592551"/>
              <a:ext cx="1049760" cy="55440"/>
            </p14:xfrm>
          </p:contentPart>
        </mc:Choice>
        <mc:Fallback>
          <p:pic>
            <p:nvPicPr>
              <p:cNvPr id="31" name="Rukopis 3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ABFAD3A5-3DF8-6F5E-DA19-1DE75E0A6904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2635433" y="5412551"/>
                <a:ext cx="1229400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21">
            <p14:nvContentPartPr>
              <p14:cNvPr id="32" name="Rukopis 31">
                <a:extLst>
                  <a:ext uri="{FF2B5EF4-FFF2-40B4-BE49-F238E27FC236}">
                    <a16:creationId xmlns:a16="http://schemas.microsoft.com/office/drawing/2014/main" id="{ECF1F5CD-1DE5-A754-CF2F-615C5CD21AFF}"/>
                  </a:ext>
                </a:extLst>
              </p14:cNvPr>
              <p14:cNvContentPartPr/>
              <p14:nvPr/>
            </p14:nvContentPartPr>
            <p14:xfrm>
              <a:off x="7180793" y="5340551"/>
              <a:ext cx="989640" cy="29160"/>
            </p14:xfrm>
          </p:contentPart>
        </mc:Choice>
        <mc:Fallback>
          <p:pic>
            <p:nvPicPr>
              <p:cNvPr id="32" name="Rukopis 3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ECF1F5CD-1DE5-A754-CF2F-615C5CD21AFF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7090793" y="5160911"/>
                <a:ext cx="1169280" cy="38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320704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1B82554-8F20-3C03-A2B2-FE76D74A7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Popis </a:t>
            </a:r>
            <a:r>
              <a:rPr lang="cs-CZ" sz="4400" dirty="0" err="1"/>
              <a:t>myslivské</a:t>
            </a:r>
            <a:r>
              <a:rPr lang="cs-CZ" sz="4400" dirty="0"/>
              <a:t> uniformy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4783A6CE-45B1-8566-6AEB-058C36A98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3195419" cy="4110963"/>
          </a:xfrm>
        </p:spPr>
        <p:txBody>
          <a:bodyPr/>
          <a:lstStyle/>
          <a:p>
            <a:r>
              <a:rPr lang="cs-CZ" dirty="0"/>
              <a:t>Zelený klobouk.</a:t>
            </a:r>
          </a:p>
          <a:p>
            <a:r>
              <a:rPr lang="cs-CZ" dirty="0"/>
              <a:t>Zelené tričko.</a:t>
            </a:r>
          </a:p>
          <a:p>
            <a:r>
              <a:rPr lang="cs-CZ" dirty="0"/>
              <a:t>Tmavě zelený kabát.</a:t>
            </a:r>
          </a:p>
          <a:p>
            <a:r>
              <a:rPr lang="cs-CZ" dirty="0"/>
              <a:t>Zelené kalhoty.</a:t>
            </a:r>
          </a:p>
          <a:p>
            <a:r>
              <a:rPr lang="cs-CZ" dirty="0"/>
              <a:t>Černé gumáky.</a:t>
            </a:r>
          </a:p>
          <a:p>
            <a:r>
              <a:rPr lang="cs-CZ" dirty="0"/>
              <a:t>Pásek.</a:t>
            </a:r>
          </a:p>
          <a:p>
            <a:r>
              <a:rPr lang="cs-CZ" dirty="0"/>
              <a:t>Dřevěná puška.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F871374D-2767-D64E-AAA7-6270F66645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97135" y="2961507"/>
            <a:ext cx="3293314" cy="377818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CCAAD1B5-544C-EA99-32E7-B2E24F89FDE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8608" y="1502300"/>
            <a:ext cx="2033548" cy="177935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2324468A-D19A-B087-2E4A-8B8903B32E87}"/>
              </a:ext>
            </a:extLst>
          </p:cNvPr>
          <p:cNvSpPr txBox="1"/>
          <p:nvPr/>
        </p:nvSpPr>
        <p:spPr>
          <a:xfrm flipH="1">
            <a:off x="4319337" y="2350236"/>
            <a:ext cx="2358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 MÁÁM TĚ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8B53D60E-C59D-88BB-922F-DC395238675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V="1">
            <a:off x="6768603" y="3221012"/>
            <a:ext cx="207988" cy="20798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5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FDDB25F5-D259-E97D-C837-90A6CAF7B7A9}"/>
                  </a:ext>
                </a:extLst>
              </p14:cNvPr>
              <p14:cNvContentPartPr/>
              <p14:nvPr/>
            </p14:nvContentPartPr>
            <p14:xfrm>
              <a:off x="-439327" y="273911"/>
              <a:ext cx="7560" cy="12960"/>
            </p14:xfrm>
          </p:contentPart>
        </mc:Choice>
        <mc:Fallback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FDDB25F5-D259-E97D-C837-90A6CAF7B7A9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-448327" y="265271"/>
                <a:ext cx="2520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7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4DAB02BE-59A5-C368-1AD1-EECFD5C7E693}"/>
                  </a:ext>
                </a:extLst>
              </p14:cNvPr>
              <p14:cNvContentPartPr/>
              <p14:nvPr/>
            </p14:nvContentPartPr>
            <p14:xfrm>
              <a:off x="5496840" y="6857640"/>
              <a:ext cx="171360" cy="360"/>
            </p14:xfrm>
          </p:contentPart>
        </mc:Choice>
        <mc:Fallback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4DAB02BE-59A5-C368-1AD1-EECFD5C7E693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487480" y="6848280"/>
                <a:ext cx="190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1578590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0.05664 -0.0666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-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ajný je lesa pán | Muzeum regionu Valašsko">
            <a:extLst>
              <a:ext uri="{FF2B5EF4-FFF2-40B4-BE49-F238E27FC236}">
                <a16:creationId xmlns:a16="http://schemas.microsoft.com/office/drawing/2014/main" xmlns="" id="{EDF7BDB3-6554-C179-03DE-01886AC83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453" y="207390"/>
            <a:ext cx="4305106" cy="275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DB4780B-72AB-2CD3-4193-7DDAACB63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1349" y="1828800"/>
            <a:ext cx="7322654" cy="4212562"/>
          </a:xfrm>
        </p:spPr>
        <p:txBody>
          <a:bodyPr>
            <a:normAutofit/>
          </a:bodyPr>
          <a:lstStyle/>
          <a:p>
            <a:r>
              <a:rPr lang="cs-CZ" sz="2800" dirty="0">
                <a:hlinkClick r:id="rId3"/>
              </a:rPr>
              <a:t>odkaz</a:t>
            </a:r>
            <a:endParaRPr lang="cs-CZ" sz="2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7E4217C4-8757-88DA-F9BD-0BC09147878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-12744" r="-9621"/>
          <a:stretch>
            <a:fillRect/>
          </a:stretch>
        </p:blipFill>
        <p:spPr>
          <a:xfrm rot="575303">
            <a:off x="4572860" y="752975"/>
            <a:ext cx="7741131" cy="47447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28A5AA0A-A540-A07B-5F72-1AA43E20307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11374">
            <a:off x="625423" y="3121088"/>
            <a:ext cx="4894565" cy="3670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6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232E07DD-8715-2DF4-3A48-0B95B04F7D0C}"/>
                  </a:ext>
                </a:extLst>
              </p14:cNvPr>
              <p14:cNvContentPartPr/>
              <p14:nvPr/>
            </p14:nvContentPartPr>
            <p14:xfrm>
              <a:off x="6867720" y="6825600"/>
              <a:ext cx="162000" cy="2520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232E07DD-8715-2DF4-3A48-0B95B04F7D0C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858360" y="6816240"/>
                <a:ext cx="180720" cy="4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1378817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A75EC2C-A547-FF49-CE4A-9DB833EC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6500"/>
            <a:ext cx="10993050" cy="1036948"/>
          </a:xfrm>
        </p:spPr>
        <p:txBody>
          <a:bodyPr>
            <a:normAutofit/>
          </a:bodyPr>
          <a:lstStyle/>
          <a:p>
            <a:pPr algn="ctr"/>
            <a:r>
              <a:rPr lang="cs-CZ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Zajíc polní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ACA6947-8304-6B44-DCBD-F32FA4017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49691"/>
            <a:ext cx="10889355" cy="4821809"/>
          </a:xfrm>
        </p:spPr>
        <p:txBody>
          <a:bodyPr>
            <a:normAutofit/>
          </a:bodyPr>
          <a:lstStyle/>
          <a:p>
            <a:r>
              <a:rPr lang="cs-CZ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 zadní nohy větší než přední</a:t>
            </a:r>
          </a:p>
          <a:p>
            <a:r>
              <a:rPr lang="cs-CZ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Nemoci u zajíců jsou tularemie a myxomatóza</a:t>
            </a:r>
          </a:p>
          <a:p>
            <a:r>
              <a:rPr lang="cs-CZ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nebezpečí můžou běžet až 74km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/h</a:t>
            </a:r>
          </a:p>
          <a:p>
            <a:r>
              <a:rPr lang="cs-CZ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zimě nechodí do krmelce</a:t>
            </a:r>
          </a:p>
          <a:p>
            <a:pPr marL="0" indent="0">
              <a:buNone/>
            </a:pPr>
            <a:endParaRPr lang="cs-CZ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Brown Hare (Lepus europaeus) · iNaturalist">
            <a:extLst>
              <a:ext uri="{FF2B5EF4-FFF2-40B4-BE49-F238E27FC236}">
                <a16:creationId xmlns:a16="http://schemas.microsoft.com/office/drawing/2014/main" xmlns="" id="{59FB9C16-39DB-FB13-104E-A0D361EE6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0964" y="3783106"/>
            <a:ext cx="4099858" cy="30748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European Hare Facts: Animals of Europe">
            <a:extLst>
              <a:ext uri="{FF2B5EF4-FFF2-40B4-BE49-F238E27FC236}">
                <a16:creationId xmlns:a16="http://schemas.microsoft.com/office/drawing/2014/main" xmlns="" id="{FD44D091-D6B6-754C-41A6-771EFFF23D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85564"/>
            <a:ext cx="295835" cy="2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BB8DB60C-5116-8635-930E-1181CA1250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6558" r="2779"/>
          <a:stretch>
            <a:fillRect/>
          </a:stretch>
        </p:blipFill>
        <p:spPr>
          <a:xfrm>
            <a:off x="8175812" y="431509"/>
            <a:ext cx="3648635" cy="35166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34" name="Picture 10" descr="Bob a Bobek - králíci z klobouku | Zabav děti - Inspirace ...">
            <a:extLst>
              <a:ext uri="{FF2B5EF4-FFF2-40B4-BE49-F238E27FC236}">
                <a16:creationId xmlns:a16="http://schemas.microsoft.com/office/drawing/2014/main" xmlns="" id="{2B9B7084-03FC-9CFE-1934-A3DF75247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980" y="4174438"/>
            <a:ext cx="3942467" cy="25507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94145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14C2381-05D6-BE7D-3041-A4F24F191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Zajíc polní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8B1E2B5-B6E6-9E6C-0874-786C2D22E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59" y="1586205"/>
            <a:ext cx="8676843" cy="4455158"/>
          </a:xfrm>
        </p:spPr>
        <p:txBody>
          <a:bodyPr>
            <a:normAutofit/>
          </a:bodyPr>
          <a:lstStyle/>
          <a:p>
            <a:r>
              <a:rPr lang="cs-CZ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Dorůstá do délky 50-70cm</a:t>
            </a:r>
          </a:p>
          <a:p>
            <a:r>
              <a:rPr lang="cs-CZ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Dosahuje do hmotnosti mezi 2,5-6,5kg</a:t>
            </a:r>
          </a:p>
          <a:p>
            <a:r>
              <a:rPr lang="cs-CZ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 uši měří 10 cm</a:t>
            </a:r>
          </a:p>
          <a:p>
            <a:endParaRPr lang="cs-CZ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are facts - Protect the Wild">
            <a:extLst>
              <a:ext uri="{FF2B5EF4-FFF2-40B4-BE49-F238E27FC236}">
                <a16:creationId xmlns:a16="http://schemas.microsoft.com/office/drawing/2014/main" xmlns="" id="{ACF48353-27E8-9895-A271-DEDFBC9FB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4064" y="3554506"/>
            <a:ext cx="5250030" cy="2963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ajíc polní - PHI Essences">
            <a:extLst>
              <a:ext uri="{FF2B5EF4-FFF2-40B4-BE49-F238E27FC236}">
                <a16:creationId xmlns:a16="http://schemas.microsoft.com/office/drawing/2014/main" xmlns="" id="{F040C7EC-CCEA-201D-3E5C-85C88EA31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4094" y="340098"/>
            <a:ext cx="3963613" cy="41865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37686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3C53704-C81E-5EBF-2A52-F05FB1CCB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15" y="681319"/>
            <a:ext cx="4838737" cy="766076"/>
          </a:xfrm>
        </p:spPr>
        <p:txBody>
          <a:bodyPr>
            <a:normAutofit fontScale="90000"/>
          </a:bodyPr>
          <a:lstStyle/>
          <a:p>
            <a:r>
              <a:rPr lang="cs-CZ" sz="40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Poznáš tohle zvíře?</a:t>
            </a:r>
            <a:r>
              <a:rPr lang="cs-CZ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b="1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Bažant obecný | Lesy České republiky, s. p.">
            <a:extLst>
              <a:ext uri="{FF2B5EF4-FFF2-40B4-BE49-F238E27FC236}">
                <a16:creationId xmlns:a16="http://schemas.microsoft.com/office/drawing/2014/main" xmlns="" id="{8AAEF982-3F4F-152C-9B5C-FBF996033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7898" y="616302"/>
            <a:ext cx="3676104" cy="551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9E4E47B0-40E7-0502-2EC9-C9EDB8478717}"/>
              </a:ext>
            </a:extLst>
          </p:cNvPr>
          <p:cNvSpPr/>
          <p:nvPr/>
        </p:nvSpPr>
        <p:spPr>
          <a:xfrm>
            <a:off x="5597898" y="616302"/>
            <a:ext cx="3676104" cy="9794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E5506F3F-58FF-5273-9B35-047AC5370ACF}"/>
              </a:ext>
            </a:extLst>
          </p:cNvPr>
          <p:cNvSpPr/>
          <p:nvPr/>
        </p:nvSpPr>
        <p:spPr>
          <a:xfrm>
            <a:off x="5597898" y="1602420"/>
            <a:ext cx="3676104" cy="97941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629D6E5F-AA06-1C70-E302-23C3B3165625}"/>
              </a:ext>
            </a:extLst>
          </p:cNvPr>
          <p:cNvSpPr/>
          <p:nvPr/>
        </p:nvSpPr>
        <p:spPr>
          <a:xfrm>
            <a:off x="5597898" y="2588538"/>
            <a:ext cx="3676104" cy="9794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FA765A66-D87F-FA05-770B-B7FAE0DBB8B2}"/>
              </a:ext>
            </a:extLst>
          </p:cNvPr>
          <p:cNvSpPr/>
          <p:nvPr/>
        </p:nvSpPr>
        <p:spPr>
          <a:xfrm>
            <a:off x="5597898" y="3574656"/>
            <a:ext cx="3676104" cy="97941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5CAB1519-5016-E759-A460-588BB8A6DF30}"/>
              </a:ext>
            </a:extLst>
          </p:cNvPr>
          <p:cNvSpPr/>
          <p:nvPr/>
        </p:nvSpPr>
        <p:spPr>
          <a:xfrm>
            <a:off x="5597898" y="4560774"/>
            <a:ext cx="3676104" cy="9794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E20E25AB-1B74-D40C-4D5B-6D92230BA861}"/>
              </a:ext>
            </a:extLst>
          </p:cNvPr>
          <p:cNvSpPr/>
          <p:nvPr/>
        </p:nvSpPr>
        <p:spPr>
          <a:xfrm>
            <a:off x="5597898" y="5533488"/>
            <a:ext cx="3676104" cy="97941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2" name="Picture 4" descr="X">
            <a:extLst>
              <a:ext uri="{FF2B5EF4-FFF2-40B4-BE49-F238E27FC236}">
                <a16:creationId xmlns:a16="http://schemas.microsoft.com/office/drawing/2014/main" xmlns="" id="{28BF70D2-36B0-D3A6-0829-9927D17E5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585" t="1251" r="3114" b="78500"/>
          <a:stretch>
            <a:fillRect/>
          </a:stretch>
        </p:blipFill>
        <p:spPr bwMode="auto">
          <a:xfrm>
            <a:off x="654936" y="2266171"/>
            <a:ext cx="2223248" cy="97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brázky Ok Emoji – procházejte fotografie, vektory a videa 20,107 | Adobe  Stock">
            <a:extLst>
              <a:ext uri="{FF2B5EF4-FFF2-40B4-BE49-F238E27FC236}">
                <a16:creationId xmlns:a16="http://schemas.microsoft.com/office/drawing/2014/main" xmlns="" id="{CD871906-315B-FAED-B93D-17BCE7515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20" t="16994" r="7058" b="19346"/>
          <a:stretch>
            <a:fillRect/>
          </a:stretch>
        </p:blipFill>
        <p:spPr bwMode="auto">
          <a:xfrm>
            <a:off x="1107128" y="4064364"/>
            <a:ext cx="2935955" cy="218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03535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A75EC2C-A547-FF49-CE4A-9DB833EC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6500"/>
            <a:ext cx="10993050" cy="1036948"/>
          </a:xfrm>
        </p:spPr>
        <p:txBody>
          <a:bodyPr>
            <a:normAutofit/>
          </a:bodyPr>
          <a:lstStyle/>
          <a:p>
            <a:pPr algn="ctr"/>
            <a:r>
              <a:rPr lang="cs-CZ" sz="4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Bažant obecný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ACA6947-8304-6B44-DCBD-F32FA4017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49691"/>
            <a:ext cx="10889355" cy="4821809"/>
          </a:xfrm>
        </p:spPr>
        <p:txBody>
          <a:bodyPr>
            <a:normAutofit/>
          </a:bodyPr>
          <a:lstStyle/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nás je nejčastěji bažant obecný</a:t>
            </a:r>
          </a:p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jsou velmi náchylní na nemoci např.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Syngamóza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jejich vejce se dávají do líhní</a:t>
            </a:r>
          </a:p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existují i albíni</a:t>
            </a:r>
          </a:p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 ocas měří až 40 cm</a:t>
            </a:r>
          </a:p>
        </p:txBody>
      </p:sp>
      <p:pic>
        <p:nvPicPr>
          <p:cNvPr id="1026" name="Picture 2" descr="Naše ptactvo">
            <a:extLst>
              <a:ext uri="{FF2B5EF4-FFF2-40B4-BE49-F238E27FC236}">
                <a16:creationId xmlns:a16="http://schemas.microsoft.com/office/drawing/2014/main" xmlns="" id="{B99B6BE1-6C35-4E01-CEFD-B67D701DC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8636" y="3621620"/>
            <a:ext cx="4447282" cy="2963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žant obecný | Naturfoto.cz">
            <a:extLst>
              <a:ext uri="{FF2B5EF4-FFF2-40B4-BE49-F238E27FC236}">
                <a16:creationId xmlns:a16="http://schemas.microsoft.com/office/drawing/2014/main" xmlns="" id="{03A7EF7D-6A71-1EB2-AC7A-FB2F2C909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94" b="12706"/>
          <a:stretch>
            <a:fillRect/>
          </a:stretch>
        </p:blipFill>
        <p:spPr bwMode="auto">
          <a:xfrm>
            <a:off x="1478389" y="3931420"/>
            <a:ext cx="4121522" cy="27663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asan – Store norske leksikon">
            <a:extLst>
              <a:ext uri="{FF2B5EF4-FFF2-40B4-BE49-F238E27FC236}">
                <a16:creationId xmlns:a16="http://schemas.microsoft.com/office/drawing/2014/main" xmlns="" id="{DFF81A7D-7758-D2FF-168A-21A8CCD06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14817" y="273379"/>
            <a:ext cx="2399849" cy="31997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14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574BE8D-1B9D-735C-A3B1-AE18FB7CE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Kroužek v Dyjákovicích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8B068768-8472-A889-794A-7EFFF6423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231" y="1437831"/>
            <a:ext cx="8356206" cy="2107802"/>
          </a:xfrm>
        </p:spPr>
        <p:txBody>
          <a:bodyPr>
            <a:normAutofit fontScale="92500" lnSpcReduction="20000"/>
          </a:bodyPr>
          <a:lstStyle/>
          <a:p>
            <a:r>
              <a:rPr lang="cs-CZ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klubovně na zdravotním středisku</a:t>
            </a:r>
          </a:p>
          <a:p>
            <a:r>
              <a:rPr lang="cs-CZ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děti od MŠ do ZŠ</a:t>
            </a:r>
          </a:p>
          <a:p>
            <a:r>
              <a:rPr lang="cs-CZ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 čtvrtek od 16:00 do 17:00</a:t>
            </a:r>
          </a:p>
          <a:p>
            <a:r>
              <a:rPr lang="cs-CZ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 žaků kteří se připravují na soutěž Zlatá srnčí trofej</a:t>
            </a:r>
          </a:p>
          <a:p>
            <a:r>
              <a:rPr lang="cs-CZ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Kroužek vede paní Eva </a:t>
            </a:r>
            <a:r>
              <a:rPr lang="cs-CZ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Gebová</a:t>
            </a:r>
            <a:endParaRPr lang="cs-CZ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  <p:pic>
        <p:nvPicPr>
          <p:cNvPr id="4098" name="Picture 2" descr="Registr komunálních symbolů">
            <a:extLst>
              <a:ext uri="{FF2B5EF4-FFF2-40B4-BE49-F238E27FC236}">
                <a16:creationId xmlns:a16="http://schemas.microsoft.com/office/drawing/2014/main" xmlns="" id="{38DA7B06-AADA-8132-6EEB-B3AA4BB2C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1550" y="3930403"/>
            <a:ext cx="2486146" cy="2501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dravotnická zařízení Dyjákovice • Firmy.cz">
            <a:extLst>
              <a:ext uri="{FF2B5EF4-FFF2-40B4-BE49-F238E27FC236}">
                <a16:creationId xmlns:a16="http://schemas.microsoft.com/office/drawing/2014/main" xmlns="" id="{FC28D61C-A65B-66B8-D795-828C022BD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032" y="4069484"/>
            <a:ext cx="4052054" cy="270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D79C7B17-969C-1DBE-646D-F66282572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80" t="42663" r="2561" b="3947"/>
          <a:stretch>
            <a:fillRect/>
          </a:stretch>
        </p:blipFill>
        <p:spPr>
          <a:xfrm>
            <a:off x="8224259" y="3930403"/>
            <a:ext cx="3325912" cy="25011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22AFD2C0-DA8F-748F-3A5A-A5C8C9A85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60" t="6013" r="187" b="39347"/>
          <a:stretch>
            <a:fillRect/>
          </a:stretch>
        </p:blipFill>
        <p:spPr>
          <a:xfrm rot="958863">
            <a:off x="7430337" y="738646"/>
            <a:ext cx="4285523" cy="1901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132512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AC96CC9-076C-DF7C-EB4F-2FB6BB64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err="1"/>
              <a:t>Ellen,Valérie,Simona,Kamila</a:t>
            </a:r>
            <a:endParaRPr lang="cs-CZ" sz="4800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398CB837-2D89-5906-2F0B-DC81900C0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888146" y="859689"/>
            <a:ext cx="2922301" cy="3881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F873664C-21F9-FDC6-FC60-EE712C2D48C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12535" b="17113"/>
          <a:stretch>
            <a:fillRect/>
          </a:stretch>
        </p:blipFill>
        <p:spPr>
          <a:xfrm>
            <a:off x="5524107" y="3678302"/>
            <a:ext cx="3134704" cy="292910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56" name="Picture 8" descr="Pre koho sme tu – Detské mestečko">
            <a:extLst>
              <a:ext uri="{FF2B5EF4-FFF2-40B4-BE49-F238E27FC236}">
                <a16:creationId xmlns:a16="http://schemas.microsoft.com/office/drawing/2014/main" xmlns="" id="{36C93A6C-DC24-93BE-E239-F4CA814FE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1810" t="-7041" r="71810" b="4727"/>
          <a:stretch>
            <a:fillRect/>
          </a:stretch>
        </p:blipFill>
        <p:spPr bwMode="auto">
          <a:xfrm>
            <a:off x="-2571948" y="784983"/>
            <a:ext cx="6803011" cy="292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re koho sme tu – Detské mestečko">
            <a:extLst>
              <a:ext uri="{FF2B5EF4-FFF2-40B4-BE49-F238E27FC236}">
                <a16:creationId xmlns:a16="http://schemas.microsoft.com/office/drawing/2014/main" xmlns="" id="{184AAF81-865E-8FA8-867F-99F882EA8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169" t="1108" r="862" b="-1108"/>
          <a:stretch>
            <a:fillRect/>
          </a:stretch>
        </p:blipFill>
        <p:spPr bwMode="auto">
          <a:xfrm>
            <a:off x="829558" y="1005222"/>
            <a:ext cx="1375521" cy="281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C1758868-6A89-C476-EE2F-F775D7D9B13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77739" t="7749" b="18592"/>
          <a:stretch>
            <a:fillRect/>
          </a:stretch>
        </p:blipFill>
        <p:spPr>
          <a:xfrm>
            <a:off x="4844534" y="1270000"/>
            <a:ext cx="1005055" cy="181714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5047C9CA-BEBE-8B3E-46DC-E9120EC0B53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1402" t="4546" r="76337" b="17120"/>
          <a:stretch>
            <a:fillRect/>
          </a:stretch>
        </p:blipFill>
        <p:spPr>
          <a:xfrm>
            <a:off x="6866340" y="1304409"/>
            <a:ext cx="1005055" cy="1932496"/>
          </a:xfrm>
          <a:prstGeom prst="rect">
            <a:avLst/>
          </a:prstGeom>
        </p:spPr>
      </p:pic>
      <p:pic>
        <p:nvPicPr>
          <p:cNvPr id="14" name="Picture 2" descr="Zlatá srnčí trofej 2023 | OMS Rakovník">
            <a:extLst>
              <a:ext uri="{FF2B5EF4-FFF2-40B4-BE49-F238E27FC236}">
                <a16:creationId xmlns:a16="http://schemas.microsoft.com/office/drawing/2014/main" xmlns="" id="{018201D4-9E69-6743-7EAA-00649CF76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2" t="5955" r="3588" b="11196"/>
          <a:stretch>
            <a:fillRect/>
          </a:stretch>
        </p:blipFill>
        <p:spPr bwMode="auto">
          <a:xfrm>
            <a:off x="633914" y="3708152"/>
            <a:ext cx="4379112" cy="297545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80434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Zlatá srnčí trofej 2023 | OMS Rakovník">
            <a:extLst>
              <a:ext uri="{FF2B5EF4-FFF2-40B4-BE49-F238E27FC236}">
                <a16:creationId xmlns:a16="http://schemas.microsoft.com/office/drawing/2014/main" xmlns="" id="{E83EBC93-719E-CBC5-1148-2A0696991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2" t="5955" r="3588" b="11196"/>
          <a:stretch>
            <a:fillRect/>
          </a:stretch>
        </p:blipFill>
        <p:spPr bwMode="auto">
          <a:xfrm rot="21139404">
            <a:off x="2263940" y="3430925"/>
            <a:ext cx="4379112" cy="2975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A75EC2C-A547-FF49-CE4A-9DB833EC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6500"/>
            <a:ext cx="10993050" cy="1036948"/>
          </a:xfrm>
        </p:spPr>
        <p:txBody>
          <a:bodyPr>
            <a:normAutofit/>
          </a:bodyPr>
          <a:lstStyle/>
          <a:p>
            <a:pPr algn="ctr"/>
            <a:r>
              <a:rPr lang="cs-C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ZLATÁ SRNČÍ TROFEJ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ACA6947-8304-6B44-DCBD-F32FA4017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853" y="1575947"/>
            <a:ext cx="11273835" cy="4895554"/>
          </a:xfrm>
        </p:spPr>
        <p:txBody>
          <a:bodyPr/>
          <a:lstStyle/>
          <a:p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Je to vrcholná myslivecká soutěž pro mládež</a:t>
            </a:r>
          </a:p>
          <a:p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Vyhlašuje ji českomoravská myslivecká jednotka</a:t>
            </a:r>
          </a:p>
          <a:p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V roce 2026 se konají okresní a národní kola soutěže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33142B63-0546-7E06-EF05-4EB53B778B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8357" t="23304" r="11571" b="23304"/>
          <a:stretch>
            <a:fillRect/>
          </a:stretch>
        </p:blipFill>
        <p:spPr>
          <a:xfrm flipH="1">
            <a:off x="429769" y="3642220"/>
            <a:ext cx="4581424" cy="23001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71AE07DE-3C20-4189-A021-F9B6DBF29A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94748" y="3429000"/>
            <a:ext cx="3751558" cy="29793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6" descr="Prozona Trofej Sport bronzový pohár mramorový podstavec výška 31,5cm">
            <a:extLst>
              <a:ext uri="{FF2B5EF4-FFF2-40B4-BE49-F238E27FC236}">
                <a16:creationId xmlns:a16="http://schemas.microsoft.com/office/drawing/2014/main" xmlns="" id="{A9FC16F5-6735-7291-FDD8-C225A8F7E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94" t="6047" r="34941" b="3035"/>
          <a:stretch>
            <a:fillRect/>
          </a:stretch>
        </p:blipFill>
        <p:spPr bwMode="auto">
          <a:xfrm rot="328378">
            <a:off x="10304283" y="276498"/>
            <a:ext cx="1272905" cy="3941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igurki myśliwskie - Trofea Sklep">
            <a:extLst>
              <a:ext uri="{FF2B5EF4-FFF2-40B4-BE49-F238E27FC236}">
                <a16:creationId xmlns:a16="http://schemas.microsoft.com/office/drawing/2014/main" xmlns="" id="{0BE99B79-24E0-FE05-74E6-EAB693E6D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91" t="5522" r="12465" b="3387"/>
          <a:stretch>
            <a:fillRect/>
          </a:stretch>
        </p:blipFill>
        <p:spPr bwMode="auto">
          <a:xfrm rot="205731">
            <a:off x="9904337" y="4438364"/>
            <a:ext cx="1791543" cy="2143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965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0ABEE9-F126-0DFD-B756-380787262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ACB3EC4-DEAB-F440-DA35-D7E474696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6500"/>
            <a:ext cx="10993050" cy="1036948"/>
          </a:xfrm>
        </p:spPr>
        <p:txBody>
          <a:bodyPr>
            <a:normAutofit/>
          </a:bodyPr>
          <a:lstStyle/>
          <a:p>
            <a:pPr algn="ctr"/>
            <a:r>
              <a:rPr lang="cs-C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ZLATÁ SRNČÍ TROFEJ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6AA75511-D2BA-3C00-3328-573E1BF42EF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25356" t="20300" r="29519" b="8316"/>
          <a:stretch>
            <a:fillRect/>
          </a:stretch>
        </p:blipFill>
        <p:spPr>
          <a:xfrm>
            <a:off x="292853" y="1344989"/>
            <a:ext cx="4543098" cy="541131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D0A700D8-02A3-074B-D3BF-76E20944B8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644" t="30566" r="856" b="14959"/>
          <a:stretch>
            <a:fillRect/>
          </a:stretch>
        </p:blipFill>
        <p:spPr>
          <a:xfrm>
            <a:off x="353769" y="1682684"/>
            <a:ext cx="11545378" cy="478881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C4F03E3E-DE2D-B0E8-EF19-CD78107488D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24055" r="11673" b="7286"/>
          <a:stretch>
            <a:fillRect/>
          </a:stretch>
        </p:blipFill>
        <p:spPr>
          <a:xfrm>
            <a:off x="6407661" y="1404073"/>
            <a:ext cx="5107005" cy="529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728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443</TotalTime>
  <Words>245</Words>
  <Application>Microsoft Office PowerPoint</Application>
  <PresentationFormat>Vlastní</PresentationFormat>
  <Paragraphs>61</Paragraphs>
  <Slides>16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Fazeta</vt:lpstr>
      <vt:lpstr>Dobrý den vítá vás  Marek, Daniel, Jakub a Nikolas</vt:lpstr>
      <vt:lpstr>Zajíc polní </vt:lpstr>
      <vt:lpstr>Zajíc polní</vt:lpstr>
      <vt:lpstr>Poznáš tohle zvíře? </vt:lpstr>
      <vt:lpstr>Bažant obecný</vt:lpstr>
      <vt:lpstr>Kroužek v Dyjákovicích</vt:lpstr>
      <vt:lpstr>Ellen,Valérie,Simona,Kamila</vt:lpstr>
      <vt:lpstr>ZLATÁ SRNČÍ TROFEJ</vt:lpstr>
      <vt:lpstr>ZLATÁ SRNČÍ TROFEJ</vt:lpstr>
      <vt:lpstr>Lovecký pes</vt:lpstr>
      <vt:lpstr>Lovecký pes</vt:lpstr>
      <vt:lpstr>Prase divoké </vt:lpstr>
      <vt:lpstr>Zajímavosti o divočákovi </vt:lpstr>
      <vt:lpstr>Popis divočáka</vt:lpstr>
      <vt:lpstr>Popis myslivské uniformy</vt:lpstr>
      <vt:lpstr>Snímek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Dobrý den vítá vás  Marek, Daniel, Jakub a Nikolas</dc:title>
  <dc:creator>User</dc:creator>
  <cp:lastModifiedBy>Alena</cp:lastModifiedBy>
  <cp:revision>45</cp:revision>
  <dcterms:created xsi:type="dcterms:W3CDTF">2025-12-16T20:58:18Z</dcterms:created>
  <dcterms:modified xsi:type="dcterms:W3CDTF">2025-12-20T13:48:17Z</dcterms:modified>
</cp:coreProperties>
</file>