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5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80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279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820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120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5852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96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7788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0856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2307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324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48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145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592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858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08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798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635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34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BBAB-371D-4A81-857C-48C782380B6C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7AF2-370D-4744-B884-B166E9994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18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1A4D43-1A58-E995-D81F-4E257A30E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217" y="1603904"/>
            <a:ext cx="9448800" cy="1825096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mokřady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E5E501F-F4EF-3802-D521-31231F2DB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Natálie Fukalová,Kateřina Novotná.</a:t>
            </a:r>
          </a:p>
        </p:txBody>
      </p:sp>
    </p:spTree>
    <p:extLst>
      <p:ext uri="{BB962C8B-B14F-4D97-AF65-F5344CB8AC3E}">
        <p14:creationId xmlns:p14="http://schemas.microsoft.com/office/powerpoint/2010/main" xmlns="" val="279719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42996A-2521-5648-F721-2D07359C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9235" y="639314"/>
            <a:ext cx="12304644" cy="1293028"/>
          </a:xfrm>
        </p:spPr>
        <p:txBody>
          <a:bodyPr/>
          <a:lstStyle/>
          <a:p>
            <a:r>
              <a:rPr lang="cs-CZ" b="1" u="sng" dirty="0">
                <a:solidFill>
                  <a:srgbClr val="AE05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FBE5C95-B41E-894D-BCC0-2C4AB212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495427"/>
            <a:ext cx="10820400" cy="4161284"/>
          </a:xfrm>
        </p:spPr>
        <p:txBody>
          <a:bodyPr/>
          <a:lstStyle/>
          <a:p>
            <a:r>
              <a:rPr lang="cs-CZ" b="1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Význam mokřadů je tedy i ve zmírňování klimatických změn.</a:t>
            </a:r>
          </a:p>
          <a:p>
            <a:pPr marL="0" indent="0">
              <a:buNone/>
            </a:pPr>
            <a:endParaRPr lang="cs-CZ" b="1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</a:rPr>
              <a:t>M</a:t>
            </a:r>
            <a:r>
              <a:rPr lang="cs-CZ" b="1" i="0" dirty="0">
                <a:effectLst/>
                <a:latin typeface="Arial" panose="020B0604020202020204" pitchFamily="34" charset="0"/>
              </a:rPr>
              <a:t>okřad je samostatný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ekosystém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cs-CZ" b="1" i="0" dirty="0">
                <a:effectLst/>
                <a:latin typeface="Arial" panose="020B0604020202020204" pitchFamily="34" charset="0"/>
              </a:rPr>
              <a:t> který je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zaplaven</a:t>
            </a:r>
            <a:r>
              <a:rPr lang="cs-CZ" b="1" i="0" dirty="0">
                <a:effectLst/>
                <a:latin typeface="Arial" panose="020B0604020202020204" pitchFamily="34" charset="0"/>
              </a:rPr>
              <a:t> nebo nasycen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vodou</a:t>
            </a:r>
          </a:p>
          <a:p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Mokřady se přirozeně vyskytují na všech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kontinentech</a:t>
            </a:r>
          </a:p>
          <a:p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Nalezený obrázek pro mokřady">
            <a:extLst>
              <a:ext uri="{FF2B5EF4-FFF2-40B4-BE49-F238E27FC236}">
                <a16:creationId xmlns:a16="http://schemas.microsoft.com/office/drawing/2014/main" xmlns="" id="{2D044773-5599-66BC-0D31-579DBB1B45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Nalezený obrázek pro mokřady">
            <a:extLst>
              <a:ext uri="{FF2B5EF4-FFF2-40B4-BE49-F238E27FC236}">
                <a16:creationId xmlns:a16="http://schemas.microsoft.com/office/drawing/2014/main" xmlns="" id="{F1304636-0D17-8283-6DD9-97DF1346B2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Nalezený obrázek pro mokřady">
            <a:extLst>
              <a:ext uri="{FF2B5EF4-FFF2-40B4-BE49-F238E27FC236}">
                <a16:creationId xmlns:a16="http://schemas.microsoft.com/office/drawing/2014/main" xmlns="" id="{6B27ECC4-7F60-9EF2-68EC-F011899372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Nalezený obrázek pro mokřady">
            <a:extLst>
              <a:ext uri="{FF2B5EF4-FFF2-40B4-BE49-F238E27FC236}">
                <a16:creationId xmlns:a16="http://schemas.microsoft.com/office/drawing/2014/main" xmlns="" id="{75C4356C-710D-F1D6-70E6-81604F237C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Nalezený obrázek pro mokřady">
            <a:extLst>
              <a:ext uri="{FF2B5EF4-FFF2-40B4-BE49-F238E27FC236}">
                <a16:creationId xmlns:a16="http://schemas.microsoft.com/office/drawing/2014/main" xmlns="" id="{1F290A0A-3B4C-58D8-87E7-19E845F355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Nalezený obrázek pro mokřady">
            <a:extLst>
              <a:ext uri="{FF2B5EF4-FFF2-40B4-BE49-F238E27FC236}">
                <a16:creationId xmlns:a16="http://schemas.microsoft.com/office/drawing/2014/main" xmlns="" id="{77598D6C-248E-2C71-D198-EF51CEFF9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5489" y="3845500"/>
            <a:ext cx="6375422" cy="237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0741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0F63BE-C2A1-2430-A815-A8E18F1B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Definice  mokřadu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5B2138-CB1D-C4C6-C3E9-05CB1024C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15" y="1792083"/>
            <a:ext cx="11494307" cy="7632225"/>
          </a:xfrm>
        </p:spPr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Podle definice mokřadů, která byla stanovena pro účely tzv. </a:t>
            </a:r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Ramsarské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úmluvy</a:t>
            </a:r>
            <a:endParaRPr lang="cs-CZ" b="1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Ministerstvo životního prostředí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pak doplňuje že „pro potřeby České republiky se mokřadem rozumí zejména: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rašeliniště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slatiniště.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Nalezený obrázek pro mokřady">
            <a:extLst>
              <a:ext uri="{FF2B5EF4-FFF2-40B4-BE49-F238E27FC236}">
                <a16:creationId xmlns:a16="http://schemas.microsoft.com/office/drawing/2014/main" xmlns="" id="{DBEA6716-F9E7-F747-118B-03D5A85FE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0807" y="3174725"/>
            <a:ext cx="3555292" cy="325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828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F9EEB7F-93D5-5B98-5999-268B4E18D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Bažina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též močál, obecněji zamokřené bažinaté území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Rašeliniště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místa, kde se vytváří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rašelina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Vrchoviště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s nepropustným podložím zásobené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srážkami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Slatiniště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zásobené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podzemní vodou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Slanisko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mokřad s vyšším obsahem solí (z mořské vody nebo z minerálních pramenů)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Mangrovy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 v místech s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brakickou vodou</a:t>
            </a:r>
            <a:r>
              <a:rPr lang="cs-CZ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tedy kde se mísí mořská a sladká voda</a:t>
            </a:r>
          </a:p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xmlns="" id="{9505521A-CD75-5863-EF1F-55A1F30A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TYPY MOKŘADŮ</a:t>
            </a:r>
          </a:p>
        </p:txBody>
      </p:sp>
    </p:spTree>
    <p:extLst>
      <p:ext uri="{BB962C8B-B14F-4D97-AF65-F5344CB8AC3E}">
        <p14:creationId xmlns:p14="http://schemas.microsoft.com/office/powerpoint/2010/main" xmlns="" val="427062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4CADFB-A359-835E-8633-F5A34B8D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078" y="1736034"/>
            <a:ext cx="8610600" cy="586410"/>
          </a:xfrm>
        </p:spPr>
        <p:txBody>
          <a:bodyPr>
            <a:normAutofit fontScale="90000"/>
          </a:bodyPr>
          <a:lstStyle/>
          <a:p>
            <a:r>
              <a:rPr lang="cs-CZ" b="1" i="0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Význam pro krajinu a klima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F9550E-0CF3-95C5-FA96-EB97EEEC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Mokřady plní důležité funkce v krajině – jinými slovy nám poskytují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ekosystémové služby.</a:t>
            </a:r>
          </a:p>
          <a:p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Díky anoxickým podmínkám a vlhku, které zde panuje, dochází v mokřadech přirozeně k 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sekvestraci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uhlíku.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utoShape 2" descr="Nalezený obrázek pro mokřady">
            <a:extLst>
              <a:ext uri="{FF2B5EF4-FFF2-40B4-BE49-F238E27FC236}">
                <a16:creationId xmlns:a16="http://schemas.microsoft.com/office/drawing/2014/main" xmlns="" id="{2C424468-546D-A0F5-3153-3DA134455F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Nalezený obrázek pro mokřady">
            <a:extLst>
              <a:ext uri="{FF2B5EF4-FFF2-40B4-BE49-F238E27FC236}">
                <a16:creationId xmlns:a16="http://schemas.microsoft.com/office/drawing/2014/main" xmlns="" id="{00A353D4-D018-997A-471F-9D8A21C602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Nalezený obrázek pro mokřady">
            <a:extLst>
              <a:ext uri="{FF2B5EF4-FFF2-40B4-BE49-F238E27FC236}">
                <a16:creationId xmlns:a16="http://schemas.microsoft.com/office/drawing/2014/main" xmlns="" id="{A265C863-5B51-B276-C35D-52D686B0B3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Nalezený obrázek pro mokřady">
            <a:extLst>
              <a:ext uri="{FF2B5EF4-FFF2-40B4-BE49-F238E27FC236}">
                <a16:creationId xmlns:a16="http://schemas.microsoft.com/office/drawing/2014/main" xmlns="" id="{6D0718EE-B525-AF95-D75E-EE7F21B885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Nalezený obrázek pro mokřady">
            <a:extLst>
              <a:ext uri="{FF2B5EF4-FFF2-40B4-BE49-F238E27FC236}">
                <a16:creationId xmlns:a16="http://schemas.microsoft.com/office/drawing/2014/main" xmlns="" id="{1F9E48E6-B9EB-55BD-04D8-33F3212808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2" descr="Nalezený obrázek pro mokřady">
            <a:extLst>
              <a:ext uri="{FF2B5EF4-FFF2-40B4-BE49-F238E27FC236}">
                <a16:creationId xmlns:a16="http://schemas.microsoft.com/office/drawing/2014/main" xmlns="" id="{A9E67B8E-A2A0-EF7C-ED51-AF83608F9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5600" y="4038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9096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5DEE14-CDD2-0E74-5219-AD51695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192" y="1086678"/>
            <a:ext cx="8816008" cy="970723"/>
          </a:xfrm>
        </p:spPr>
        <p:txBody>
          <a:bodyPr>
            <a:normAutofit fontScale="90000"/>
          </a:bodyPr>
          <a:lstStyle/>
          <a:p>
            <a:r>
              <a:rPr lang="cs-CZ" b="1" i="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České </a:t>
            </a:r>
            <a:r>
              <a:rPr lang="cs-CZ" b="1" i="0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ramsarské</a:t>
            </a:r>
            <a:r>
              <a:rPr lang="cs-CZ" b="1" i="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mokřady</a:t>
            </a:r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75AEAF-DB0A-71F9-43AE-61269DC4D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Šumavské slatě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Třeboňské rybníky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Novozámecký a Břehyňský rybník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Lednické rybníky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Krkonošská rašeliniště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Litovelské Pomoraví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Poodří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Mokřady dolního Podyjí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Mokřady Liběchovky a Pšovky</a:t>
            </a:r>
            <a:endParaRPr lang="cs-CZ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A2BF684-9158-E1F7-3F66-D3121772CF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3478" y="2340334"/>
            <a:ext cx="4475093" cy="330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231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EA0C4AD-62F1-54A1-E37A-18CC46C3E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906000" cy="1828796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DĚKUJEME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3448CC42-173B-10DE-F59A-C25DBCE00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7561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zační stopa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59</TotalTime>
  <Words>77</Words>
  <Application>Microsoft Office PowerPoint</Application>
  <PresentationFormat>Vlastní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Kondenzační stopa</vt:lpstr>
      <vt:lpstr>mokřady</vt:lpstr>
      <vt:lpstr>VÝZNAM</vt:lpstr>
      <vt:lpstr>Definice  mokřadu</vt:lpstr>
      <vt:lpstr>TYPY MOKŘADŮ</vt:lpstr>
      <vt:lpstr>Význam pro krajinu a klima  </vt:lpstr>
      <vt:lpstr>České ramsarské mokřady 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Tamara Staniczková</dc:creator>
  <cp:lastModifiedBy>Alena</cp:lastModifiedBy>
  <cp:revision>3</cp:revision>
  <dcterms:created xsi:type="dcterms:W3CDTF">2023-10-31T11:08:54Z</dcterms:created>
  <dcterms:modified xsi:type="dcterms:W3CDTF">2023-11-12T18:12:37Z</dcterms:modified>
</cp:coreProperties>
</file>