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glb" ContentType="model/gltf.binary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inimized">
    <p:restoredLeft sz="0" autoAdjust="0"/>
    <p:restoredTop sz="0" autoAdjust="0"/>
  </p:normalViewPr>
  <p:slideViewPr>
    <p:cSldViewPr snapToGrid="0">
      <p:cViewPr>
        <p:scale>
          <a:sx n="40" d="100"/>
          <a:sy n="40" d="100"/>
        </p:scale>
        <p:origin x="-2538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979E6C-C03A-479C-A801-8B31E3D8EE99}" type="datetimeFigureOut">
              <a:rPr lang="cs-CZ" smtClean="0"/>
              <a:pPr/>
              <a:t>23.12.2023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4DF7D6-C42E-4CA6-B427-3C2C30D1E20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820653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4DF7D6-C42E-4CA6-B427-3C2C30D1E20B}" type="slidenum">
              <a:rPr lang="cs-CZ" smtClean="0"/>
              <a:pPr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902978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4DF7D6-C42E-4CA6-B427-3C2C30D1E20B}" type="slidenum">
              <a:rPr lang="cs-CZ" smtClean="0"/>
              <a:pPr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9351067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4DF7D6-C42E-4CA6-B427-3C2C30D1E20B}" type="slidenum">
              <a:rPr lang="cs-CZ" smtClean="0"/>
              <a:pPr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308033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634EECF-AC7E-0A42-5ED7-D541E0348C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E303BF75-2229-24E5-39E2-B175B38181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8E908986-CED0-12C2-784D-49D7F3B40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CC497-C9FC-4A17-A6E5-9D4D1AE1C5F9}" type="datetimeFigureOut">
              <a:rPr lang="cs-CZ" smtClean="0"/>
              <a:pPr/>
              <a:t>23.12.2023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92492256-6DCB-D525-E8F8-BE97CE8AB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6285F734-03D3-6BAF-F4C4-932307E35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DD75-9D5B-41A9-8641-F0B819D1013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528826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415151A-12C4-B41B-8BFE-2943CA4BD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xmlns="" id="{93A5A036-6A64-7A62-B11B-18C77494E3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02288ECC-FA73-AEC9-92AD-1C9FE6852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CC497-C9FC-4A17-A6E5-9D4D1AE1C5F9}" type="datetimeFigureOut">
              <a:rPr lang="cs-CZ" smtClean="0"/>
              <a:pPr/>
              <a:t>23.12.2023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A0CDFB57-4378-49C4-FACC-38E9ECEE8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3F0BAFEC-5D02-BD50-4402-6A3BCC346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DD75-9D5B-41A9-8641-F0B819D1013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721035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xmlns="" id="{EB8D641A-1D16-39E6-46F3-31E5B101E3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xmlns="" id="{C01D7BAF-9689-24C6-40B6-912D890324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770D7E12-2D9B-BFF6-D29A-0306DF99C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CC497-C9FC-4A17-A6E5-9D4D1AE1C5F9}" type="datetimeFigureOut">
              <a:rPr lang="cs-CZ" smtClean="0"/>
              <a:pPr/>
              <a:t>23.12.2023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5C019317-F395-E637-46BC-90A382F4C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33E92BA6-BC48-FD1C-2262-A84DE2FD0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DD75-9D5B-41A9-8641-F0B819D1013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688915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BDD2D7A-7734-29CE-F38D-1265ABACA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85BD027F-3BB9-9AA5-A212-46359A35DD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F1D678CB-C28F-34A9-0A30-BDBCA6D0F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CC497-C9FC-4A17-A6E5-9D4D1AE1C5F9}" type="datetimeFigureOut">
              <a:rPr lang="cs-CZ" smtClean="0"/>
              <a:pPr/>
              <a:t>23.12.2023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C52F7118-8BC6-2D2E-E777-80CEA82C8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0982B8C0-2ACB-2FC5-5A23-6BC392265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DD75-9D5B-41A9-8641-F0B819D1013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03144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720CD598-ADF7-FBA8-15F7-6F1940E74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92626EF8-3ACD-9F64-6945-31F78F14CE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E8C58645-7D44-5A09-1F76-BC0956A41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CC497-C9FC-4A17-A6E5-9D4D1AE1C5F9}" type="datetimeFigureOut">
              <a:rPr lang="cs-CZ" smtClean="0"/>
              <a:pPr/>
              <a:t>23.12.2023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02B0CD8D-DB9F-121F-DD2C-4E8B5694C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ED696B67-04E4-0EE2-91F5-6477E374F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DD75-9D5B-41A9-8641-F0B819D1013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940159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DE9F6B0-9B66-4DC1-ECAD-CD82BCE44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F694B76C-7F6E-24A8-FDC9-713D6943DA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5B7F6FA6-CF0F-85D4-55D6-41CC7A1AC6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40908E4F-B713-7E77-3B92-66D500EE1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CC497-C9FC-4A17-A6E5-9D4D1AE1C5F9}" type="datetimeFigureOut">
              <a:rPr lang="cs-CZ" smtClean="0"/>
              <a:pPr/>
              <a:t>23.12.2023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7CA6CF11-240D-9A4E-05A5-AA41C5961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A9C66E59-E68A-9E28-EE96-F3ED58A5C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DD75-9D5B-41A9-8641-F0B819D1013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84042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C32FDA8-8FB7-DD64-587A-1C5753AEA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CCDC34C6-AE0D-2BEC-90FC-CE60A009CB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F34DF1E5-7F24-95CB-7C89-B4AF1BC02D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xmlns="" id="{E28E96E6-3B6E-DEBA-6B4B-0E4619D7AE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xmlns="" id="{3CBDA1CB-648B-464E-AF81-5666E1C88D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xmlns="" id="{5A07A14F-5402-5834-50F1-BF5C9C3E8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CC497-C9FC-4A17-A6E5-9D4D1AE1C5F9}" type="datetimeFigureOut">
              <a:rPr lang="cs-CZ" smtClean="0"/>
              <a:pPr/>
              <a:t>23.12.2023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xmlns="" id="{C97A6293-812C-0F1D-BA28-2F7232152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xmlns="" id="{40F77D7F-D9E8-FBDC-8EC4-C12F1D56E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DD75-9D5B-41A9-8641-F0B819D1013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826517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93800A12-D184-5808-A9CF-D8AD5F261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xmlns="" id="{A0459423-9B9B-9648-4471-154768F1F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CC497-C9FC-4A17-A6E5-9D4D1AE1C5F9}" type="datetimeFigureOut">
              <a:rPr lang="cs-CZ" smtClean="0"/>
              <a:pPr/>
              <a:t>23.12.2023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xmlns="" id="{9220F349-F58A-1A4D-FC44-0B7CE0FF0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xmlns="" id="{051F9DE8-0907-5CD1-E541-D40479E95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DD75-9D5B-41A9-8641-F0B819D1013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223965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xmlns="" id="{F69CA245-EE7E-BEF7-E490-60CA978CF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CC497-C9FC-4A17-A6E5-9D4D1AE1C5F9}" type="datetimeFigureOut">
              <a:rPr lang="cs-CZ" smtClean="0"/>
              <a:pPr/>
              <a:t>23.12.2023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xmlns="" id="{F6F131D8-9421-3D1C-BD6F-E3C042901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xmlns="" id="{57E207CA-1CBC-7077-723E-41C0D178F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DD75-9D5B-41A9-8641-F0B819D1013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4165846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E6CDC38-D176-2559-887F-5C2B26C7C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7D545381-29F2-0D94-FD3F-171D9ED0E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xmlns="" id="{7798F46D-1AD7-FABB-5981-1B03F2D9DA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5DC10BBA-7AE9-84DB-7126-4D0FEF76A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CC497-C9FC-4A17-A6E5-9D4D1AE1C5F9}" type="datetimeFigureOut">
              <a:rPr lang="cs-CZ" smtClean="0"/>
              <a:pPr/>
              <a:t>23.12.2023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5546FFF2-6A1C-E39C-0E38-B1E9C75E8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B9857CA4-2B6D-936A-003B-38334E78C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DD75-9D5B-41A9-8641-F0B819D1013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878129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CF878CB-D29D-26F5-4D0B-B422794B5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xmlns="" id="{C7EAE33D-D68E-66E6-CBF8-5739820C6B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xmlns="" id="{59807507-C328-2D78-B3E8-34ECD717BA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BBE91734-E6DB-6F27-5920-44A5BBB47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CC497-C9FC-4A17-A6E5-9D4D1AE1C5F9}" type="datetimeFigureOut">
              <a:rPr lang="cs-CZ" smtClean="0"/>
              <a:pPr/>
              <a:t>23.12.2023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91EE7A76-AADD-B85D-57E6-939351BF4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EF6CDDC8-5BDB-51BA-A11B-94862D84E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DD75-9D5B-41A9-8641-F0B819D1013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824006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xmlns="" id="{C30AE2CE-E528-5B7B-9828-9E471E70C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5EC9CFA5-6DF1-8FB0-A52F-F1C915F0E4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F79ECA8A-E507-12E2-305A-AB7AB70F80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CC497-C9FC-4A17-A6E5-9D4D1AE1C5F9}" type="datetimeFigureOut">
              <a:rPr lang="cs-CZ" smtClean="0"/>
              <a:pPr/>
              <a:t>23.12.2023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0579D698-4CCE-7AE0-545A-F00761C971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D1B76EF1-AA7F-CEC8-582E-F7651A0685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0DD75-9D5B-41A9-8641-F0B819D1013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696386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21.png"/><Relationship Id="rId4" Type="http://schemas.microsoft.com/office/2017/06/relationships/model3d" Target="../media/model3d1.glb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41.png"/><Relationship Id="rId4" Type="http://schemas.microsoft.com/office/2017/06/relationships/model3d" Target="../media/model3d1.glb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51.png"/><Relationship Id="rId4" Type="http://schemas.microsoft.com/office/2017/06/relationships/model3d" Target="../media/model3d1.glb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6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7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46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5" name="3D model 4" descr="Earth">
                <a:extLst>
                  <a:ext uri="{FF2B5EF4-FFF2-40B4-BE49-F238E27FC236}">
                    <a16:creationId xmlns:a16="http://schemas.microsoft.com/office/drawing/2014/main" id="{624EB96D-078F-65F8-9EA1-72B8FEEEB50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90472795"/>
                  </p:ext>
                </p:extLst>
              </p:nvPr>
            </p:nvGraphicFramePr>
            <p:xfrm>
              <a:off x="2888422" y="2953449"/>
              <a:ext cx="6138984" cy="6138984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6138984" cy="6138984"/>
                    </a:xfrm>
                    <a:prstGeom prst="rect">
                      <a:avLst/>
                    </a:prstGeom>
                  </am3d:spPr>
                  <am3d:camera>
                    <am3d:pos x="0" y="0" z="81469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0" d="1000000"/>
                    <am3d:preTrans dx="-3" dy="0" dz="-3"/>
                    <am3d:scale>
                      <am3d:sx n="1000000" d="1000000"/>
                      <am3d:sy n="1000000" d="1000000"/>
                      <am3d:sz n="1000000" d="1000000"/>
                    </am3d:scale>
                    <am3d:rot ax="8137369" ay="4290894" az="8228314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108824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 descr="Earth">
                <a:extLst>
                  <a:ext uri="{FF2B5EF4-FFF2-40B4-BE49-F238E27FC236}">
                    <a16:creationId xmlns:a16="http://schemas.microsoft.com/office/drawing/2014/main" xmlns="" id="{624EB96D-078F-65F8-9EA1-72B8FEEEB50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888422" y="2953449"/>
                <a:ext cx="6138984" cy="6138984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extovéPole 5">
            <a:extLst>
              <a:ext uri="{FF2B5EF4-FFF2-40B4-BE49-F238E27FC236}">
                <a16:creationId xmlns:a16="http://schemas.microsoft.com/office/drawing/2014/main" xmlns="" id="{8D2E449F-8088-D162-709D-D898CA633A5C}"/>
              </a:ext>
            </a:extLst>
          </p:cNvPr>
          <p:cNvSpPr txBox="1"/>
          <p:nvPr/>
        </p:nvSpPr>
        <p:spPr>
          <a:xfrm>
            <a:off x="298173" y="1391479"/>
            <a:ext cx="117811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PLASTY A MIKROPLASTY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xmlns="" id="{1F41E33B-24E3-0415-9B86-0518630D9CFA}"/>
              </a:ext>
            </a:extLst>
          </p:cNvPr>
          <p:cNvSpPr txBox="1"/>
          <p:nvPr/>
        </p:nvSpPr>
        <p:spPr>
          <a:xfrm>
            <a:off x="-6102627" y="3312086"/>
            <a:ext cx="64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Dostanou se z našich koupelen </a:t>
            </a:r>
          </a:p>
          <a:p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    rovnou do řek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xmlns="" id="{F1E1688D-F425-C59B-8122-501C7DD84100}"/>
              </a:ext>
            </a:extLst>
          </p:cNvPr>
          <p:cNvSpPr txBox="1"/>
          <p:nvPr/>
        </p:nvSpPr>
        <p:spPr>
          <a:xfrm>
            <a:off x="-6550926" y="4143083"/>
            <a:ext cx="6550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Trvá jim dlouho než se rozpadnou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xmlns="" id="{F9F03B79-4352-E541-3ED3-58B030DD715A}"/>
              </a:ext>
            </a:extLst>
          </p:cNvPr>
          <p:cNvSpPr txBox="1"/>
          <p:nvPr/>
        </p:nvSpPr>
        <p:spPr>
          <a:xfrm>
            <a:off x="-5843693" y="4912473"/>
            <a:ext cx="48586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Mikroplasty se označují jako malé kousky plastu pod 5 mm</a:t>
            </a:r>
          </a:p>
        </p:txBody>
      </p:sp>
    </p:spTree>
    <p:extLst>
      <p:ext uri="{BB962C8B-B14F-4D97-AF65-F5344CB8AC3E}">
        <p14:creationId xmlns:p14="http://schemas.microsoft.com/office/powerpoint/2010/main" xmlns="" val="3489914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6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xmlns="" id="{8D2E449F-8088-D162-709D-D898CA633A5C}"/>
              </a:ext>
            </a:extLst>
          </p:cNvPr>
          <p:cNvSpPr txBox="1"/>
          <p:nvPr/>
        </p:nvSpPr>
        <p:spPr>
          <a:xfrm>
            <a:off x="122829" y="782471"/>
            <a:ext cx="97345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PLASTY A MIKROPLASTY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xmlns="" id="{2714A60A-2322-E2F7-DB41-ACD1D6B968BF}"/>
              </a:ext>
            </a:extLst>
          </p:cNvPr>
          <p:cNvSpPr txBox="1"/>
          <p:nvPr/>
        </p:nvSpPr>
        <p:spPr>
          <a:xfrm>
            <a:off x="551351" y="3198167"/>
            <a:ext cx="61755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Trvá jim dlouho než se rozpadnou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xmlns="" id="{E32F08CC-C3F0-B9A7-688F-651668B454A6}"/>
              </a:ext>
            </a:extLst>
          </p:cNvPr>
          <p:cNvSpPr txBox="1"/>
          <p:nvPr/>
        </p:nvSpPr>
        <p:spPr>
          <a:xfrm>
            <a:off x="551351" y="4075330"/>
            <a:ext cx="61755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Mikroplasty se označují jako malé kousky plastu pod 5 mm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xmlns="" id="{D1B70DDE-3209-70A7-ADF0-4092323F4339}"/>
              </a:ext>
            </a:extLst>
          </p:cNvPr>
          <p:cNvSpPr txBox="1"/>
          <p:nvPr/>
        </p:nvSpPr>
        <p:spPr>
          <a:xfrm>
            <a:off x="551351" y="2159421"/>
            <a:ext cx="71296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Dostanou se z našich koupelen </a:t>
            </a:r>
          </a:p>
          <a:p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    rovnou do řek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xmlns="" id="{85B72FDE-EB10-51DE-0080-2C7F6CE64D2C}"/>
              </a:ext>
            </a:extLst>
          </p:cNvPr>
          <p:cNvSpPr txBox="1"/>
          <p:nvPr/>
        </p:nvSpPr>
        <p:spPr>
          <a:xfrm>
            <a:off x="-5155095" y="2159421"/>
            <a:ext cx="51550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Pomoci technologie čištění vody reverzní </a:t>
            </a:r>
            <a:r>
              <a:rPr lang="cs-CZ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osmónou</a:t>
            </a:r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budete moci čistit vodu od částic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xmlns="" id="{5A478775-4342-0C29-78B8-875778C06A9E}"/>
              </a:ext>
            </a:extLst>
          </p:cNvPr>
          <p:cNvSpPr txBox="1"/>
          <p:nvPr/>
        </p:nvSpPr>
        <p:spPr>
          <a:xfrm>
            <a:off x="-4973089" y="3915544"/>
            <a:ext cx="47910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Tímto způsobem se zbavíte nejpočetněji zastoupených </a:t>
            </a:r>
            <a:r>
              <a:rPr lang="cs-CZ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mikroplastů</a:t>
            </a:r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 a můžete tak považovat získanou vodu za vyčištěnou.</a:t>
            </a:r>
          </a:p>
        </p:txBody>
      </p:sp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5" name="3D model 4" descr="Earth">
                <a:extLst>
                  <a:ext uri="{FF2B5EF4-FFF2-40B4-BE49-F238E27FC236}">
                    <a16:creationId xmlns:a16="http://schemas.microsoft.com/office/drawing/2014/main" id="{624EB96D-078F-65F8-9EA1-72B8FEEEB50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55455046"/>
                  </p:ext>
                </p:extLst>
              </p:nvPr>
            </p:nvGraphicFramePr>
            <p:xfrm>
              <a:off x="6726863" y="1197969"/>
              <a:ext cx="5342308" cy="5342308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5342308" cy="5342308"/>
                    </a:xfrm>
                    <a:prstGeom prst="rect">
                      <a:avLst/>
                    </a:prstGeom>
                  </am3d:spPr>
                  <am3d:camera>
                    <am3d:pos x="0" y="0" z="81469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0" d="1000000"/>
                    <am3d:preTrans dx="-3" dy="0" dz="-3"/>
                    <am3d:scale>
                      <am3d:sx n="1000000" d="1000000"/>
                      <am3d:sy n="1000000" d="1000000"/>
                      <am3d:sz n="1000000" d="1000000"/>
                    </am3d:scale>
                    <am3d:rot ax="-10216249" ay="-314271" az="1074620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962758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 descr="Earth">
                <a:extLst>
                  <a:ext uri="{FF2B5EF4-FFF2-40B4-BE49-F238E27FC236}">
                    <a16:creationId xmlns:a16="http://schemas.microsoft.com/office/drawing/2014/main" xmlns="" id="{624EB96D-078F-65F8-9EA1-72B8FEEEB50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6726863" y="1197969"/>
                <a:ext cx="5342308" cy="534230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xmlns="" val="22424390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46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xmlns="" id="{8D2E449F-8088-D162-709D-D898CA633A5C}"/>
              </a:ext>
            </a:extLst>
          </p:cNvPr>
          <p:cNvSpPr txBox="1"/>
          <p:nvPr/>
        </p:nvSpPr>
        <p:spPr>
          <a:xfrm>
            <a:off x="3734394" y="219637"/>
            <a:ext cx="97345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JAK SE ZBAVIT MIKROPLASTU      VE VODĚ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xmlns="" id="{2714A60A-2322-E2F7-DB41-ACD1D6B968BF}"/>
              </a:ext>
            </a:extLst>
          </p:cNvPr>
          <p:cNvSpPr txBox="1"/>
          <p:nvPr/>
        </p:nvSpPr>
        <p:spPr>
          <a:xfrm>
            <a:off x="13230121" y="3198167"/>
            <a:ext cx="61755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Trvá jim dlouho než se rozpadnou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xmlns="" id="{E32F08CC-C3F0-B9A7-688F-651668B454A6}"/>
              </a:ext>
            </a:extLst>
          </p:cNvPr>
          <p:cNvSpPr txBox="1"/>
          <p:nvPr/>
        </p:nvSpPr>
        <p:spPr>
          <a:xfrm>
            <a:off x="13230121" y="4239103"/>
            <a:ext cx="61755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Mikroplasty se označují jako malé kousky plastu pod 5 mm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xmlns="" id="{D1B70DDE-3209-70A7-ADF0-4092323F4339}"/>
              </a:ext>
            </a:extLst>
          </p:cNvPr>
          <p:cNvSpPr txBox="1"/>
          <p:nvPr/>
        </p:nvSpPr>
        <p:spPr>
          <a:xfrm>
            <a:off x="13109269" y="2158629"/>
            <a:ext cx="71296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Dostanou se z našich koupelen </a:t>
            </a:r>
          </a:p>
          <a:p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    rovnou do řek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xmlns="" id="{4492F69C-CC53-F322-68D6-12629EFD2CFA}"/>
              </a:ext>
            </a:extLst>
          </p:cNvPr>
          <p:cNvSpPr txBox="1"/>
          <p:nvPr/>
        </p:nvSpPr>
        <p:spPr>
          <a:xfrm>
            <a:off x="5293355" y="1789297"/>
            <a:ext cx="47357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Pomoci technologie čištění vody reverzní </a:t>
            </a:r>
            <a:r>
              <a:rPr lang="cs-CZ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osmónou</a:t>
            </a:r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 budete moci čistit vodu od částic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xmlns="" id="{F1183F2F-0332-76AD-98B7-531F20E57D12}"/>
              </a:ext>
            </a:extLst>
          </p:cNvPr>
          <p:cNvSpPr txBox="1"/>
          <p:nvPr/>
        </p:nvSpPr>
        <p:spPr>
          <a:xfrm>
            <a:off x="-6059605" y="2574127"/>
            <a:ext cx="55819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Většinou bývají přitahovány k aktivnímu uhlí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xmlns="" id="{C37097DA-FAE3-79F8-E9DF-CC47F1E6EAFA}"/>
              </a:ext>
            </a:extLst>
          </p:cNvPr>
          <p:cNvSpPr txBox="1"/>
          <p:nvPr/>
        </p:nvSpPr>
        <p:spPr>
          <a:xfrm>
            <a:off x="-6324205" y="4228866"/>
            <a:ext cx="54983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Navíc, plast je ve vodě nerozpustný, takže preferuje vázat se na povrch aktivovaného uhlíku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xmlns="" id="{3AD12A7C-77CF-0BE8-27A5-649C2734CA70}"/>
              </a:ext>
            </a:extLst>
          </p:cNvPr>
          <p:cNvSpPr txBox="1"/>
          <p:nvPr/>
        </p:nvSpPr>
        <p:spPr>
          <a:xfrm>
            <a:off x="5293355" y="3383293"/>
            <a:ext cx="47357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Tímto způsobem se zbavíte nejpočetněji zastoupených </a:t>
            </a:r>
            <a:r>
              <a:rPr lang="cs-CZ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mikroplastů</a:t>
            </a:r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 a můžete tak považovat získanou vodu za vyčištěnou</a:t>
            </a:r>
            <a:r>
              <a:rPr lang="cs-CZ" dirty="0"/>
              <a:t>.</a:t>
            </a:r>
          </a:p>
        </p:txBody>
      </p:sp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5" name="3D model 4" descr="Earth">
                <a:extLst>
                  <a:ext uri="{FF2B5EF4-FFF2-40B4-BE49-F238E27FC236}">
                    <a16:creationId xmlns:a16="http://schemas.microsoft.com/office/drawing/2014/main" id="{624EB96D-078F-65F8-9EA1-72B8FEEEB50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54239228"/>
                  </p:ext>
                </p:extLst>
              </p:nvPr>
            </p:nvGraphicFramePr>
            <p:xfrm>
              <a:off x="-2294985" y="0"/>
              <a:ext cx="6825745" cy="6825744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6825745" cy="6825744"/>
                    </a:xfrm>
                    <a:prstGeom prst="rect">
                      <a:avLst/>
                    </a:prstGeom>
                  </am3d:spPr>
                  <am3d:camera>
                    <am3d:pos x="0" y="0" z="81469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0" d="1000000"/>
                    <am3d:preTrans dx="-3" dy="0" dz="-3"/>
                    <am3d:scale>
                      <am3d:sx n="1000000" d="1000000"/>
                      <am3d:sy n="1000000" d="1000000"/>
                      <am3d:sz n="1000000" d="1000000"/>
                    </am3d:scale>
                    <am3d:rot ax="-1628713" ay="-686360" az="348387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232822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 descr="Earth">
                <a:extLst>
                  <a:ext uri="{FF2B5EF4-FFF2-40B4-BE49-F238E27FC236}">
                    <a16:creationId xmlns:a16="http://schemas.microsoft.com/office/drawing/2014/main" xmlns="" id="{624EB96D-078F-65F8-9EA1-72B8FEEEB50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-2294985" y="0"/>
                <a:ext cx="6825745" cy="682574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xmlns="" val="13711569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46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xmlns="" id="{8D2E449F-8088-D162-709D-D898CA633A5C}"/>
              </a:ext>
            </a:extLst>
          </p:cNvPr>
          <p:cNvSpPr txBox="1"/>
          <p:nvPr/>
        </p:nvSpPr>
        <p:spPr>
          <a:xfrm>
            <a:off x="3795860" y="219637"/>
            <a:ext cx="97345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JAK SE ZBAVIT PLASTŮ VE</a:t>
            </a:r>
          </a:p>
          <a:p>
            <a:r>
              <a:rPr lang="cs-CZ" sz="4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VODĚ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xmlns="" id="{4492F69C-CC53-F322-68D6-12629EFD2CFA}"/>
              </a:ext>
            </a:extLst>
          </p:cNvPr>
          <p:cNvSpPr txBox="1"/>
          <p:nvPr/>
        </p:nvSpPr>
        <p:spPr>
          <a:xfrm>
            <a:off x="12854214" y="2008934"/>
            <a:ext cx="47357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Pomoci technologie čištění vody reverzní </a:t>
            </a:r>
            <a:r>
              <a:rPr lang="cs-CZ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osmónou</a:t>
            </a:r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 budete moci čistit vodu od částic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xmlns="" id="{7F1A9B19-901E-3A85-7D84-BD352AFF1CAE}"/>
              </a:ext>
            </a:extLst>
          </p:cNvPr>
          <p:cNvSpPr txBox="1"/>
          <p:nvPr/>
        </p:nvSpPr>
        <p:spPr>
          <a:xfrm>
            <a:off x="13072578" y="3823605"/>
            <a:ext cx="47357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Tímto způsobem se zbavíte nejpočetněji zastoupených </a:t>
            </a:r>
            <a:r>
              <a:rPr lang="cs-CZ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mikroplastů</a:t>
            </a:r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 a můžete tak považovat získanou vodu za vyčištěnou.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xmlns="" id="{5390F8F8-A7E3-F844-6758-7797D7E00969}"/>
              </a:ext>
            </a:extLst>
          </p:cNvPr>
          <p:cNvSpPr txBox="1"/>
          <p:nvPr/>
        </p:nvSpPr>
        <p:spPr>
          <a:xfrm>
            <a:off x="4831307" y="2715904"/>
            <a:ext cx="59094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Většinou bývají přitahovány k aktivnímu uhlí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xmlns="" id="{9B7E71FB-2885-0DF7-1C95-E7D0D762338E}"/>
              </a:ext>
            </a:extLst>
          </p:cNvPr>
          <p:cNvSpPr txBox="1"/>
          <p:nvPr/>
        </p:nvSpPr>
        <p:spPr>
          <a:xfrm>
            <a:off x="4831307" y="4192937"/>
            <a:ext cx="47357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Navíc, plast je ve vodě nerozpustný, takže preferuje vázat se na povrch aktivovaného uhlíku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xmlns="" id="{86DC0D49-A202-C0E6-7520-34C087F0934F}"/>
              </a:ext>
            </a:extLst>
          </p:cNvPr>
          <p:cNvSpPr txBox="1"/>
          <p:nvPr/>
        </p:nvSpPr>
        <p:spPr>
          <a:xfrm>
            <a:off x="-5670578" y="3823605"/>
            <a:ext cx="52816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Nejlepším řešením je </a:t>
            </a:r>
            <a:r>
              <a:rPr lang="cs-CZ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mikroplasty</a:t>
            </a:r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 zachycovat už při praní. Vhodným řešením je například patentovaný prací pytlík, který je vyvinutý speciálně pro zachytávání </a:t>
            </a:r>
            <a:r>
              <a:rPr lang="cs-CZ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mikroplastů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anose="020B0502040204020203" pitchFamily="34" charset="0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xmlns="" id="{60CC1BCC-1FD0-2063-547A-5C65308FEB25}"/>
              </a:ext>
            </a:extLst>
          </p:cNvPr>
          <p:cNvSpPr txBox="1"/>
          <p:nvPr/>
        </p:nvSpPr>
        <p:spPr>
          <a:xfrm>
            <a:off x="-5670578" y="1931073"/>
            <a:ext cx="43809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Plasty budeme vyhazovat nejlépe do žlutého kontejneru</a:t>
            </a:r>
          </a:p>
        </p:txBody>
      </p:sp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5" name="3D model 4" descr="Earth">
                <a:extLst>
                  <a:ext uri="{FF2B5EF4-FFF2-40B4-BE49-F238E27FC236}">
                    <a16:creationId xmlns:a16="http://schemas.microsoft.com/office/drawing/2014/main" id="{624EB96D-078F-65F8-9EA1-72B8FEEEB50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24097304"/>
                  </p:ext>
                </p:extLst>
              </p:nvPr>
            </p:nvGraphicFramePr>
            <p:xfrm>
              <a:off x="-2281942" y="32256"/>
              <a:ext cx="6825743" cy="6825744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6825743" cy="6825744"/>
                    </a:xfrm>
                    <a:prstGeom prst="rect">
                      <a:avLst/>
                    </a:prstGeom>
                  </am3d:spPr>
                  <am3d:camera>
                    <am3d:pos x="0" y="0" z="81469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0" d="1000000"/>
                    <am3d:preTrans dx="-3" dy="0" dz="-3"/>
                    <am3d:scale>
                      <am3d:sx n="1000000" d="1000000"/>
                      <am3d:sy n="1000000" d="1000000"/>
                      <am3d:sz n="1000000" d="1000000"/>
                    </am3d:scale>
                    <am3d:rot ax="-5418592" ay="562152" az="-5514115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232822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 descr="Earth">
                <a:extLst>
                  <a:ext uri="{FF2B5EF4-FFF2-40B4-BE49-F238E27FC236}">
                    <a16:creationId xmlns:a16="http://schemas.microsoft.com/office/drawing/2014/main" xmlns="" id="{624EB96D-078F-65F8-9EA1-72B8FEEEB50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-2281942" y="32256"/>
                <a:ext cx="6825743" cy="682574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xmlns="" val="37564315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6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xmlns="" id="{8D2E449F-8088-D162-709D-D898CA633A5C}"/>
              </a:ext>
            </a:extLst>
          </p:cNvPr>
          <p:cNvSpPr txBox="1"/>
          <p:nvPr/>
        </p:nvSpPr>
        <p:spPr>
          <a:xfrm>
            <a:off x="370272" y="342466"/>
            <a:ext cx="97345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JAK TOMU ZABRÁNIT 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xmlns="" id="{5390F8F8-A7E3-F844-6758-7797D7E00969}"/>
              </a:ext>
            </a:extLst>
          </p:cNvPr>
          <p:cNvSpPr txBox="1"/>
          <p:nvPr/>
        </p:nvSpPr>
        <p:spPr>
          <a:xfrm>
            <a:off x="12804172" y="2817741"/>
            <a:ext cx="59094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Většinou bývají přitahovány k aktivnímu uhlí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xmlns="" id="{9B7E71FB-2885-0DF7-1C95-E7D0D762338E}"/>
              </a:ext>
            </a:extLst>
          </p:cNvPr>
          <p:cNvSpPr txBox="1"/>
          <p:nvPr/>
        </p:nvSpPr>
        <p:spPr>
          <a:xfrm>
            <a:off x="12924429" y="4099957"/>
            <a:ext cx="47357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Navíc, plast je ve vodě nerozpustný, takže preferuje vázat se na povrch aktivovaného uhlíku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xmlns="" id="{4AB18D38-C685-EE21-E196-DA6F2F22C081}"/>
              </a:ext>
            </a:extLst>
          </p:cNvPr>
          <p:cNvSpPr txBox="1"/>
          <p:nvPr/>
        </p:nvSpPr>
        <p:spPr>
          <a:xfrm>
            <a:off x="573206" y="1678675"/>
            <a:ext cx="45174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Plasty budeme vyhazovat nejlépe do žlutého kontejneru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xmlns="" id="{8048F094-9B82-D37F-3C84-6FB72E1EFC04}"/>
              </a:ext>
            </a:extLst>
          </p:cNvPr>
          <p:cNvSpPr txBox="1"/>
          <p:nvPr/>
        </p:nvSpPr>
        <p:spPr>
          <a:xfrm>
            <a:off x="518614" y="3469943"/>
            <a:ext cx="462659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Nejlepším řešením je </a:t>
            </a:r>
            <a:r>
              <a:rPr lang="cs-CZ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mikroplasty</a:t>
            </a:r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 zachycovat už při praní. Vhodným řešením je například patentovaný prací pytlík, který je vyvinutý speciálně pro zachytávání </a:t>
            </a:r>
            <a:r>
              <a:rPr lang="cs-CZ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mikroplastů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anose="020B0502040204020203" pitchFamily="34" charset="0"/>
            </a:endParaRPr>
          </a:p>
        </p:txBody>
      </p:sp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5" name="3D model 4" descr="Earth">
                <a:extLst>
                  <a:ext uri="{FF2B5EF4-FFF2-40B4-BE49-F238E27FC236}">
                    <a16:creationId xmlns:a16="http://schemas.microsoft.com/office/drawing/2014/main" id="{624EB96D-078F-65F8-9EA1-72B8FEEEB50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50437426"/>
                  </p:ext>
                </p:extLst>
              </p:nvPr>
            </p:nvGraphicFramePr>
            <p:xfrm>
              <a:off x="6577025" y="-446961"/>
              <a:ext cx="8191400" cy="8191398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8191400" cy="8191398"/>
                    </a:xfrm>
                    <a:prstGeom prst="rect">
                      <a:avLst/>
                    </a:prstGeom>
                  </am3d:spPr>
                  <am3d:camera>
                    <am3d:pos x="0" y="0" z="81469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0" d="1000000"/>
                    <am3d:preTrans dx="-3" dy="0" dz="-3"/>
                    <am3d:scale>
                      <am3d:sx n="1000000" d="1000000"/>
                      <am3d:sy n="1000000" d="1000000"/>
                      <am3d:sz n="1000000" d="1000000"/>
                    </am3d:scale>
                    <am3d:rot ax="1240635" ay="-3751793" az="-1110823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48397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 descr="Earth">
                <a:extLst>
                  <a:ext uri="{FF2B5EF4-FFF2-40B4-BE49-F238E27FC236}">
                    <a16:creationId xmlns:a16="http://schemas.microsoft.com/office/drawing/2014/main" xmlns="" id="{624EB96D-078F-65F8-9EA1-72B8FEEEB50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6577025" y="-446961"/>
                <a:ext cx="8191400" cy="819139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xmlns="" val="26584204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6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5" name="3D model 4" descr="Earth">
                <a:extLst>
                  <a:ext uri="{FF2B5EF4-FFF2-40B4-BE49-F238E27FC236}">
                    <a16:creationId xmlns:a16="http://schemas.microsoft.com/office/drawing/2014/main" id="{624EB96D-078F-65F8-9EA1-72B8FEEEB50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8993215"/>
                  </p:ext>
                </p:extLst>
              </p:nvPr>
            </p:nvGraphicFramePr>
            <p:xfrm>
              <a:off x="739680" y="2217576"/>
              <a:ext cx="10278612" cy="10278611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0278612" cy="10278611"/>
                    </a:xfrm>
                    <a:prstGeom prst="rect">
                      <a:avLst/>
                    </a:prstGeom>
                  </am3d:spPr>
                  <am3d:camera>
                    <am3d:pos x="0" y="0" z="81469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0" d="1000000"/>
                    <am3d:preTrans dx="-3" dy="0" dz="-3"/>
                    <am3d:scale>
                      <am3d:sx n="1000000" d="1000000"/>
                      <am3d:sy n="1000000" d="1000000"/>
                      <am3d:sz n="1000000" d="1000000"/>
                    </am3d:scale>
                    <am3d:rot ax="2206116" ay="3090420" az="1819281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862101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 descr="Earth">
                <a:extLst>
                  <a:ext uri="{FF2B5EF4-FFF2-40B4-BE49-F238E27FC236}">
                    <a16:creationId xmlns:a16="http://schemas.microsoft.com/office/drawing/2014/main" xmlns="" id="{624EB96D-078F-65F8-9EA1-72B8FEEEB50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739680" y="2217576"/>
                <a:ext cx="10278612" cy="10278611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extovéPole 5">
            <a:extLst>
              <a:ext uri="{FF2B5EF4-FFF2-40B4-BE49-F238E27FC236}">
                <a16:creationId xmlns:a16="http://schemas.microsoft.com/office/drawing/2014/main" xmlns="" id="{8D2E449F-8088-D162-709D-D898CA633A5C}"/>
              </a:ext>
            </a:extLst>
          </p:cNvPr>
          <p:cNvSpPr txBox="1"/>
          <p:nvPr/>
        </p:nvSpPr>
        <p:spPr>
          <a:xfrm>
            <a:off x="808843" y="2032910"/>
            <a:ext cx="105743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DĚKUJI ZA POZORNOST 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xmlns="" id="{5390F8F8-A7E3-F844-6758-7797D7E00969}"/>
              </a:ext>
            </a:extLst>
          </p:cNvPr>
          <p:cNvSpPr txBox="1"/>
          <p:nvPr/>
        </p:nvSpPr>
        <p:spPr>
          <a:xfrm>
            <a:off x="12804172" y="2817741"/>
            <a:ext cx="59094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Většinou bývají přitahovány k aktivnímu uhlí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xmlns="" id="{9B7E71FB-2885-0DF7-1C95-E7D0D762338E}"/>
              </a:ext>
            </a:extLst>
          </p:cNvPr>
          <p:cNvSpPr txBox="1"/>
          <p:nvPr/>
        </p:nvSpPr>
        <p:spPr>
          <a:xfrm>
            <a:off x="12924429" y="4099957"/>
            <a:ext cx="47357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Navíc, plast je ve vodě nerozpustný, takže preferuje vázat se na povrch aktivovaného uhlíku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xmlns="" id="{4AB18D38-C685-EE21-E196-DA6F2F22C081}"/>
              </a:ext>
            </a:extLst>
          </p:cNvPr>
          <p:cNvSpPr txBox="1"/>
          <p:nvPr/>
        </p:nvSpPr>
        <p:spPr>
          <a:xfrm>
            <a:off x="13142793" y="2217576"/>
            <a:ext cx="45174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Plasty budeme vyhazovat nejlépe do žlutého kontejneru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xmlns="" id="{8048F094-9B82-D37F-3C84-6FB72E1EFC04}"/>
              </a:ext>
            </a:extLst>
          </p:cNvPr>
          <p:cNvSpPr txBox="1"/>
          <p:nvPr/>
        </p:nvSpPr>
        <p:spPr>
          <a:xfrm>
            <a:off x="12924429" y="3843370"/>
            <a:ext cx="462659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Nejlepším řešením je </a:t>
            </a:r>
            <a:r>
              <a:rPr lang="cs-CZ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mikroplasty</a:t>
            </a:r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 zachycovat už při praní. Vhodným řešením je například patentovaný prací pytlík, který je vyvinutý speciálně pro zachytávání </a:t>
            </a:r>
            <a:r>
              <a:rPr lang="cs-CZ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mikroplastů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61890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370</Words>
  <Application>Microsoft Office PowerPoint</Application>
  <PresentationFormat>Vlastní</PresentationFormat>
  <Paragraphs>42</Paragraphs>
  <Slides>6</Slides>
  <Notes>3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6</vt:i4>
      </vt:variant>
    </vt:vector>
  </HeadingPairs>
  <TitlesOfParts>
    <vt:vector size="7" baseType="lpstr">
      <vt:lpstr>Motiv Office</vt:lpstr>
      <vt:lpstr>Snímek 1</vt:lpstr>
      <vt:lpstr>Snímek 2</vt:lpstr>
      <vt:lpstr>Snímek 3</vt:lpstr>
      <vt:lpstr>Snímek 4</vt:lpstr>
      <vt:lpstr>Snímek 5</vt:lpstr>
      <vt:lpstr>Snímek 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zak8 Dyjakovice</dc:creator>
  <cp:lastModifiedBy>Alena</cp:lastModifiedBy>
  <cp:revision>4</cp:revision>
  <dcterms:created xsi:type="dcterms:W3CDTF">2023-12-18T10:20:00Z</dcterms:created>
  <dcterms:modified xsi:type="dcterms:W3CDTF">2023-12-23T14:07:03Z</dcterms:modified>
</cp:coreProperties>
</file>