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A1CE5-9B39-4584-88B7-28F66BF91253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B411F-4A45-492D-BB44-432F89CEE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296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B411F-4A45-492D-BB44-432F89CEE5B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446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6C45CD-ECD5-AF92-EA03-94A5B223D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5E62D3C-E257-155D-6BCF-429D69FC4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0EE60B-7E52-4997-A4F0-9066F7A51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CEC1-EA6B-4062-9244-740403AF3B19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3F2403-5725-EBB4-7151-0E3A34BB2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40CF4D-2E46-1A74-C172-CFC92B28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2871-F653-4AB9-A452-14018B4DA1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3274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70CDF-F8DF-59AB-06E9-8903E58B6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364128D-E276-BA3B-3849-C212E18D4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9771D7-FA57-763F-1134-861DFF94C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CEC1-EA6B-4062-9244-740403AF3B19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843933-1C9C-F26A-3C29-E6978F268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9D8794-CC41-7E03-C65A-12C11BA6E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2871-F653-4AB9-A452-14018B4DA1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17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175C6C6-096A-088A-0010-8E341969AF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B66DA7A-005B-54C2-F784-90F917A2A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0AD299-0773-B1A8-42BF-DD5A654D3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CEC1-EA6B-4062-9244-740403AF3B19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486589-79C7-DE40-4C62-E58618573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C3701B-36A5-3800-AE48-85B42608E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2871-F653-4AB9-A452-14018B4DA1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65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8D26F-45EC-195D-5241-235E9DE0D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F1ADDB-5D5E-439E-D242-B3715090A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30CF3E-9850-C9CF-2246-9654286CB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CEC1-EA6B-4062-9244-740403AF3B19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402A02-23B4-AE2A-14F9-C5BB22EFD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041372-1210-3459-C99F-B71240FC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2871-F653-4AB9-A452-14018B4DA1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22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594D9F-0BBF-065A-8C41-FCF4AAD7C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23B96A9-364F-4AE9-F526-44833A433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342598-4F0A-57A0-E863-AAE9C42B8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CEC1-EA6B-4062-9244-740403AF3B19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232A08-7863-94BD-5485-C1A7F2259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E44E2C-0578-1A6D-AE43-703F3F674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2871-F653-4AB9-A452-14018B4DA1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24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ACAEC5-FB23-DDDB-9184-D252E2CF2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D7F855-CB01-4A88-4498-172EBA497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70CD901-359B-0A26-6867-F73729F8E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789068-5784-7EB5-302C-EAC517817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CEC1-EA6B-4062-9244-740403AF3B19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F2A54D1-4898-4623-8EAE-F29756F6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9BF2353-701E-4AA0-F8A6-6ADFB4D5D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2871-F653-4AB9-A452-14018B4DA1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09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15D44-3BDA-F914-40A6-440435CD0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D5DC7A-C5A3-C7A6-EF66-33DCF0D24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73F77F6-4167-2E31-09F0-79DDF69A6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6C97C5B-159E-99CF-2F55-682C85AB3C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CAE90ED-D31E-E359-E612-9F13FF376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F1B4ADC-8200-1509-A93B-D9F44661F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CEC1-EA6B-4062-9244-740403AF3B19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949BDEC-768B-FACD-2BED-8347DF7D9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C51573E-833B-0369-EA3E-B3C038511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2871-F653-4AB9-A452-14018B4DA1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94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358E75-A48E-4357-EDF8-C9665650B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514C976-73EA-8003-267F-16164C20D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CEC1-EA6B-4062-9244-740403AF3B19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3C011BC-CE7A-479D-3478-F35C10DD4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988A1C6-A2A1-3C14-DC22-ADCE39CA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2871-F653-4AB9-A452-14018B4DA1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26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B4BCD45-2C4F-A3B2-C0D3-FD54C2C65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CEC1-EA6B-4062-9244-740403AF3B19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D8FE60D-1493-D0AC-BAC4-923452E80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6E74DF-125E-0DC3-D553-25CC7559B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2871-F653-4AB9-A452-14018B4DA1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22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FEF348-3CF7-E91A-1CE8-DE38516A6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FFEC5D-71DF-0B44-C144-A306E6A62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D356AF-6DCF-159E-7528-0F18C81D7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26D4F40-2F90-E091-06E2-96CEAAD3F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CEC1-EA6B-4062-9244-740403AF3B19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1161A71-4381-47D4-B812-71BF6718F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E5DEA2-FF8A-2BA0-A483-2796A3BC2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2871-F653-4AB9-A452-14018B4DA1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46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AC40F-ED19-A715-1166-52A443A33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48EA994-36E4-1E52-1E50-F152CBD9F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8F9B372-A9F8-5C4C-77D5-7252634BC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A97335-BAD2-3C2A-F44A-4D0E3C716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CEC1-EA6B-4062-9244-740403AF3B19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EA8739-3D4D-0018-3633-49D7BC348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CE13A3-A0D6-F6A5-7782-111CA827B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2871-F653-4AB9-A452-14018B4DA1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59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2A96F74-676E-7914-7F1D-92E1703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B99E22-6B3F-6646-803A-F74F43102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2FF026-F469-D284-F21D-25CAE676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CEC1-EA6B-4062-9244-740403AF3B19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4571C1-2607-D080-87D6-48774C499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E5F1C2-8436-9DBC-56C2-512D222FA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22871-F653-4AB9-A452-14018B4DA1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77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Čína sníží kapacitu výroby oceli, i tak ale zůstane vysoko nad produkcí |  Hospodářské noviny (HN.cz)">
            <a:extLst>
              <a:ext uri="{FF2B5EF4-FFF2-40B4-BE49-F238E27FC236}">
                <a16:creationId xmlns:a16="http://schemas.microsoft.com/office/drawing/2014/main" id="{E2E465A5-5709-BF6D-953E-131A66E4D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0"/>
            <a:ext cx="12344400" cy="694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DA07E9C-25AC-16F5-73C5-94B71209D8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highlight>
                  <a:srgbClr val="808080"/>
                </a:highlight>
                <a:latin typeface="Arial Black" panose="020B0A04020102020204" pitchFamily="34" charset="0"/>
              </a:rPr>
              <a:t>Výroba oceli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D26FE9-110E-4D85-A364-74B2556A09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highlight>
                  <a:srgbClr val="808080"/>
                </a:highlight>
                <a:latin typeface="Arial Black" panose="020B0A04020102020204" pitchFamily="34" charset="0"/>
              </a:rPr>
              <a:t>Lucie Schmidtová </a:t>
            </a:r>
          </a:p>
        </p:txBody>
      </p:sp>
    </p:spTree>
    <p:extLst>
      <p:ext uri="{BB962C8B-B14F-4D97-AF65-F5344CB8AC3E}">
        <p14:creationId xmlns:p14="http://schemas.microsoft.com/office/powerpoint/2010/main" val="299290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rtenzitická ocel: Od katany po Mars | ATREON.cz">
            <a:extLst>
              <a:ext uri="{FF2B5EF4-FFF2-40B4-BE49-F238E27FC236}">
                <a16:creationId xmlns:a16="http://schemas.microsoft.com/office/drawing/2014/main" id="{6736518E-0B12-9A6F-E438-761608A46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401" y="0"/>
            <a:ext cx="8362599" cy="627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C920E0A-2501-0A98-4766-44CEC6766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Co je ocel?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4F4E42-2007-DDE4-CF3D-1BE3EA440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slitina železa a uhlíku</a:t>
            </a:r>
          </a:p>
          <a:p>
            <a:r>
              <a:rPr lang="cs-CZ" dirty="0">
                <a:latin typeface="Arial Black" panose="020B0A04020102020204" pitchFamily="34" charset="0"/>
              </a:rPr>
              <a:t>méně než 2 % uhlíku</a:t>
            </a:r>
          </a:p>
          <a:p>
            <a:r>
              <a:rPr lang="cs-CZ" dirty="0">
                <a:latin typeface="Arial Black" panose="020B0A04020102020204" pitchFamily="34" charset="0"/>
              </a:rPr>
              <a:t>má lepší vlastnosti než čisté železo </a:t>
            </a:r>
          </a:p>
        </p:txBody>
      </p:sp>
    </p:spTree>
    <p:extLst>
      <p:ext uri="{BB962C8B-B14F-4D97-AF65-F5344CB8AC3E}">
        <p14:creationId xmlns:p14="http://schemas.microsoft.com/office/powerpoint/2010/main" val="2734336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ak se vyrábí a zpracovává ocel | Ocelářská unie">
            <a:extLst>
              <a:ext uri="{FF2B5EF4-FFF2-40B4-BE49-F238E27FC236}">
                <a16:creationId xmlns:a16="http://schemas.microsoft.com/office/drawing/2014/main" id="{6AC2A8B7-4979-1F74-925B-9FB51CB25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>
            <a:fillRect/>
          </a:stretch>
        </p:blipFill>
        <p:spPr bwMode="auto">
          <a:xfrm>
            <a:off x="4984375" y="2981825"/>
            <a:ext cx="7134583" cy="366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B97FC9E-16AB-CC42-BB07-87E7C3E5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Výrobní proces oceli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C6B0A4-33A4-BB8A-A021-21F2F2C54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Tavení v vysoké peci</a:t>
            </a:r>
          </a:p>
          <a:p>
            <a:r>
              <a:rPr lang="cs-CZ" dirty="0">
                <a:latin typeface="Arial Black" panose="020B0A04020102020204" pitchFamily="34" charset="0"/>
              </a:rPr>
              <a:t>Přeměna v konvertoru</a:t>
            </a:r>
          </a:p>
          <a:p>
            <a:r>
              <a:rPr lang="cs-CZ" dirty="0">
                <a:latin typeface="Arial Black" panose="020B0A04020102020204" pitchFamily="34" charset="0"/>
              </a:rPr>
              <a:t>Sekundární metalurgie</a:t>
            </a:r>
          </a:p>
          <a:p>
            <a:r>
              <a:rPr lang="cs-CZ" dirty="0">
                <a:latin typeface="Arial Black" panose="020B0A04020102020204" pitchFamily="34" charset="0"/>
              </a:rPr>
              <a:t>Odlévání a tváření</a:t>
            </a:r>
          </a:p>
        </p:txBody>
      </p:sp>
    </p:spTree>
    <p:extLst>
      <p:ext uri="{BB962C8B-B14F-4D97-AF65-F5344CB8AC3E}">
        <p14:creationId xmlns:p14="http://schemas.microsoft.com/office/powerpoint/2010/main" val="3690869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2C4314-A0A3-13F6-C3DB-447D5C22F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Ocelárny v </a:t>
            </a:r>
            <a:r>
              <a:rPr lang="cs-CZ" dirty="0" err="1">
                <a:latin typeface="Arial Black" panose="020B0A04020102020204" pitchFamily="34" charset="0"/>
              </a:rPr>
              <a:t>Čr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B683FA-68F9-4932-04BF-9B7A00D77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Třinecké železárny </a:t>
            </a:r>
          </a:p>
          <a:p>
            <a:r>
              <a:rPr lang="cs-CZ" b="1" dirty="0">
                <a:latin typeface="Arial Black" panose="020B0A04020102020204" pitchFamily="34" charset="0"/>
              </a:rPr>
              <a:t>Vítkovice Steel</a:t>
            </a:r>
          </a:p>
          <a:p>
            <a:r>
              <a:rPr lang="cs-CZ" dirty="0">
                <a:latin typeface="Arial Black" panose="020B0A04020102020204" pitchFamily="34" charset="0"/>
              </a:rPr>
              <a:t>Železárny Hrádek u Rokycan</a:t>
            </a:r>
          </a:p>
          <a:p>
            <a:r>
              <a:rPr lang="cs-CZ" b="1" dirty="0" err="1">
                <a:latin typeface="Arial Black" panose="020B0A04020102020204" pitchFamily="34" charset="0"/>
              </a:rPr>
              <a:t>Liberty</a:t>
            </a:r>
            <a:r>
              <a:rPr lang="cs-CZ" b="1" dirty="0">
                <a:latin typeface="Arial Black" panose="020B0A04020102020204" pitchFamily="34" charset="0"/>
              </a:rPr>
              <a:t> Ostrava</a:t>
            </a:r>
          </a:p>
          <a:p>
            <a:endParaRPr lang="cs-CZ" dirty="0"/>
          </a:p>
        </p:txBody>
      </p:sp>
      <p:pic>
        <p:nvPicPr>
          <p:cNvPr id="4098" name="Picture 2" descr="TŘINECKÉ ŽELEZÁRNY, a.s. (Třinec, Staré Město), IČO 18050646, adresa a  telefon • Firmy.cz">
            <a:extLst>
              <a:ext uri="{FF2B5EF4-FFF2-40B4-BE49-F238E27FC236}">
                <a16:creationId xmlns:a16="http://schemas.microsoft.com/office/drawing/2014/main" id="{9E8D7A9D-5035-8EA5-58E1-76D207C9B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066" y="1027906"/>
            <a:ext cx="3361764" cy="224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ítkovická ocelárna, konec jedné éry | Viktor Mácha">
            <a:extLst>
              <a:ext uri="{FF2B5EF4-FFF2-40B4-BE49-F238E27FC236}">
                <a16:creationId xmlns:a16="http://schemas.microsoft.com/office/drawing/2014/main" id="{45E5F9AD-21AC-03B5-6CB7-264F648B4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81" y="3881225"/>
            <a:ext cx="3150907" cy="261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Železárny v Hrádku u Rokycan – Kudy z nudy">
            <a:extLst>
              <a:ext uri="{FF2B5EF4-FFF2-40B4-BE49-F238E27FC236}">
                <a16:creationId xmlns:a16="http://schemas.microsoft.com/office/drawing/2014/main" id="{4D32E46F-B5EB-FB2A-B3BB-C1011E6E0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046" y="4249759"/>
            <a:ext cx="3150908" cy="208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Ostravská huť Liberty se zastaví. Za energie dluží téměř dvě miliardy -  iDNES.cz">
            <a:extLst>
              <a:ext uri="{FF2B5EF4-FFF2-40B4-BE49-F238E27FC236}">
                <a16:creationId xmlns:a16="http://schemas.microsoft.com/office/drawing/2014/main" id="{F7549BA4-7E97-9C1E-282F-EEFCDAFD2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13" y="4171246"/>
            <a:ext cx="3413987" cy="200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40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104DBC-F42F-FE2E-B5E0-0A583C966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Největší ocelárna na světě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05D8C3-03D2-39E0-8F52-11749F755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Arial Black" panose="020B0A04020102020204" pitchFamily="34" charset="0"/>
              </a:rPr>
              <a:t>Baosteel</a:t>
            </a:r>
            <a:r>
              <a:rPr lang="cs-CZ" dirty="0">
                <a:latin typeface="Arial Black" panose="020B0A04020102020204" pitchFamily="34" charset="0"/>
              </a:rPr>
              <a:t> Group</a:t>
            </a:r>
          </a:p>
          <a:p>
            <a:r>
              <a:rPr lang="cs-CZ" dirty="0">
                <a:latin typeface="Arial Black" panose="020B0A04020102020204" pitchFamily="34" charset="0"/>
              </a:rPr>
              <a:t>Čína</a:t>
            </a:r>
          </a:p>
          <a:p>
            <a:r>
              <a:rPr lang="cs-CZ" dirty="0">
                <a:latin typeface="Arial Black" panose="020B0A04020102020204" pitchFamily="34" charset="0"/>
              </a:rPr>
              <a:t>vyrábí přes 40 milionů tun oceli ročně</a:t>
            </a:r>
          </a:p>
          <a:p>
            <a:r>
              <a:rPr lang="pl-PL" dirty="0">
                <a:latin typeface="Arial Black" panose="020B0A04020102020204" pitchFamily="34" charset="0"/>
              </a:rPr>
              <a:t>byla založena v roce </a:t>
            </a:r>
            <a:r>
              <a:rPr lang="pl-PL" b="1" dirty="0">
                <a:latin typeface="Arial Black" panose="020B0A04020102020204" pitchFamily="34" charset="0"/>
              </a:rPr>
              <a:t>1978</a:t>
            </a:r>
            <a:endParaRPr lang="cs-CZ" dirty="0">
              <a:latin typeface="Arial Black" panose="020B0A04020102020204" pitchFamily="34" charset="0"/>
            </a:endParaRPr>
          </a:p>
        </p:txBody>
      </p:sp>
      <p:pic>
        <p:nvPicPr>
          <p:cNvPr id="5122" name="Picture 2" descr="BAOSTEEL ITALIA Distribution Center / Group">
            <a:extLst>
              <a:ext uri="{FF2B5EF4-FFF2-40B4-BE49-F238E27FC236}">
                <a16:creationId xmlns:a16="http://schemas.microsoft.com/office/drawing/2014/main" id="{865E1D31-A128-F37E-5286-FD1025735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3521075"/>
            <a:ext cx="4762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053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1C0B3E-0E78-0FDB-57DB-49F5E17C2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Zajímavosti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714CAE-3C8E-DB4F-C08D-2F95476C5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Arial Black" panose="020B0A04020102020204" pitchFamily="34" charset="0"/>
              </a:rPr>
              <a:t>Čína je největším výrobcem oceli na světě</a:t>
            </a:r>
          </a:p>
          <a:p>
            <a:r>
              <a:rPr lang="cs-CZ" dirty="0">
                <a:latin typeface="Arial Black" panose="020B0A04020102020204" pitchFamily="34" charset="0"/>
              </a:rPr>
              <a:t>první ocelové výrobky pocházejí už z doby před 3000 lety</a:t>
            </a:r>
          </a:p>
          <a:p>
            <a:r>
              <a:rPr lang="cs-CZ" dirty="0">
                <a:latin typeface="Arial Black" panose="020B0A04020102020204" pitchFamily="34" charset="0"/>
              </a:rPr>
              <a:t>Více než 90 % oceli lze znovu zpracovat a použít</a:t>
            </a:r>
          </a:p>
        </p:txBody>
      </p:sp>
      <p:pic>
        <p:nvPicPr>
          <p:cNvPr id="6146" name="Picture 2" descr="Eko reklama - 100% reklamní předměty, reklamnidary.cz">
            <a:extLst>
              <a:ext uri="{FF2B5EF4-FFF2-40B4-BE49-F238E27FC236}">
                <a16:creationId xmlns:a16="http://schemas.microsoft.com/office/drawing/2014/main" id="{F7DB581E-8E6B-0024-90EE-198B72FDD8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7" t="18039" r="26176" b="22352"/>
          <a:stretch>
            <a:fillRect/>
          </a:stretch>
        </p:blipFill>
        <p:spPr bwMode="auto">
          <a:xfrm>
            <a:off x="4966447" y="4520641"/>
            <a:ext cx="2037109" cy="19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4375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961B3D-D147-2A8D-55AE-3561184E3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Proč je výroba oceli důležitá?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41CA5C-786A-02E7-D756-CFFE18EC5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Základ moderního průmyslu</a:t>
            </a:r>
          </a:p>
          <a:p>
            <a:r>
              <a:rPr lang="cs-CZ" dirty="0">
                <a:latin typeface="Arial Black" panose="020B0A04020102020204" pitchFamily="34" charset="0"/>
              </a:rPr>
              <a:t>Pevnost a odolnost</a:t>
            </a:r>
          </a:p>
          <a:p>
            <a:r>
              <a:rPr lang="cs-CZ" dirty="0">
                <a:latin typeface="Arial Black" panose="020B0A04020102020204" pitchFamily="34" charset="0"/>
              </a:rPr>
              <a:t>Široké využití</a:t>
            </a:r>
          </a:p>
          <a:p>
            <a:r>
              <a:rPr lang="cs-CZ" dirty="0">
                <a:latin typeface="Arial Black" panose="020B0A04020102020204" pitchFamily="34" charset="0"/>
              </a:rPr>
              <a:t>Recyklovatelnost</a:t>
            </a:r>
          </a:p>
          <a:p>
            <a:endParaRPr lang="cs-CZ" dirty="0"/>
          </a:p>
        </p:txBody>
      </p:sp>
      <p:pic>
        <p:nvPicPr>
          <p:cNvPr id="7170" name="Picture 2" descr="Nerezová ocel a její životní cyklus, recyklovatelnost a hygienické  vlastnosti | FASTENERS">
            <a:extLst>
              <a:ext uri="{FF2B5EF4-FFF2-40B4-BE49-F238E27FC236}">
                <a16:creationId xmlns:a16="http://schemas.microsoft.com/office/drawing/2014/main" id="{0005E027-F20F-2DE1-6985-B26FF71EE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005" y="4249092"/>
            <a:ext cx="4639795" cy="260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uxusní snubní prsteny chirurgická ocel OC1044">
            <a:extLst>
              <a:ext uri="{FF2B5EF4-FFF2-40B4-BE49-F238E27FC236}">
                <a16:creationId xmlns:a16="http://schemas.microsoft.com/office/drawing/2014/main" id="{DAB96E8D-73BC-26CF-36D7-6619B8AAE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254" y="4151779"/>
            <a:ext cx="2706221" cy="270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786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E81092-2D43-B4BD-D7ED-CB6625A4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 Black" panose="020B0A04020102020204" pitchFamily="34" charset="0"/>
              </a:rPr>
              <a:t>Extrémní případ z výroby oceli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5CAA2B-C289-0800-D6C3-9B1BDCA67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2011</a:t>
            </a:r>
          </a:p>
          <a:p>
            <a:r>
              <a:rPr lang="cs-CZ" dirty="0">
                <a:latin typeface="Arial Black" panose="020B0A04020102020204" pitchFamily="34" charset="0"/>
              </a:rPr>
              <a:t>v Ostravě</a:t>
            </a:r>
          </a:p>
          <a:p>
            <a:r>
              <a:rPr lang="cs-CZ" dirty="0">
                <a:latin typeface="Arial Black" panose="020B0A04020102020204" pitchFamily="34" charset="0"/>
              </a:rPr>
              <a:t>explodovala vysoká pec</a:t>
            </a:r>
          </a:p>
          <a:p>
            <a:r>
              <a:rPr lang="cs-CZ" dirty="0">
                <a:latin typeface="Arial Black" panose="020B0A04020102020204" pitchFamily="34" charset="0"/>
              </a:rPr>
              <a:t>rozsáhlé škody a bohužel i zranění zaměstnanců</a:t>
            </a:r>
          </a:p>
        </p:txBody>
      </p:sp>
      <p:pic>
        <p:nvPicPr>
          <p:cNvPr id="8194" name="Picture 2" descr="Výbor schválil financování pro dva provozy Liberty Ostrava. Úvěr pokryje  mzdy za srpen | e15.cz">
            <a:extLst>
              <a:ext uri="{FF2B5EF4-FFF2-40B4-BE49-F238E27FC236}">
                <a16:creationId xmlns:a16="http://schemas.microsoft.com/office/drawing/2014/main" id="{851D1E2C-5995-A674-2FC3-22B334560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622608" y="4001294"/>
            <a:ext cx="3639672" cy="275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LIBERTY Ostrava uzavírá koksárenskou baterii, vykročila směrem k zelené  oceli | konstrukce.cz">
            <a:extLst>
              <a:ext uri="{FF2B5EF4-FFF2-40B4-BE49-F238E27FC236}">
                <a16:creationId xmlns:a16="http://schemas.microsoft.com/office/drawing/2014/main" id="{D4EFBD5F-B5FD-6826-8EFD-9F50BD868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75" y="4219370"/>
            <a:ext cx="4132729" cy="232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Bolt Tower – Vysoká pec č. 1 - Jednou stopou Českem">
            <a:extLst>
              <a:ext uri="{FF2B5EF4-FFF2-40B4-BE49-F238E27FC236}">
                <a16:creationId xmlns:a16="http://schemas.microsoft.com/office/drawing/2014/main" id="{D183AAA6-CADF-B16B-DCAB-441F87DDC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317" y="1495110"/>
            <a:ext cx="2294969" cy="15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61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Širokoúhlá obrazovka</PresentationFormat>
  <Paragraphs>36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Motiv Office</vt:lpstr>
      <vt:lpstr>Výroba oceli </vt:lpstr>
      <vt:lpstr>Co je ocel?</vt:lpstr>
      <vt:lpstr>Výrobní proces oceli</vt:lpstr>
      <vt:lpstr>Ocelárny v Čr</vt:lpstr>
      <vt:lpstr>Největší ocelárna na světě</vt:lpstr>
      <vt:lpstr>Zajímavosti </vt:lpstr>
      <vt:lpstr>Proč je výroba oceli důležitá?</vt:lpstr>
      <vt:lpstr>Extrémní případ z výroby oceli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1</cp:revision>
  <dcterms:created xsi:type="dcterms:W3CDTF">2025-10-22T12:27:05Z</dcterms:created>
  <dcterms:modified xsi:type="dcterms:W3CDTF">2025-10-22T12:27:21Z</dcterms:modified>
</cp:coreProperties>
</file>