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DM Sans" charset="-18"/>
      <p:regular r:id="rId12"/>
      <p:bold r:id="rId13"/>
    </p:embeddedFont>
    <p:embeddedFont>
      <p:font typeface="Dela Gothic One" charset="-128"/>
      <p:regular r:id="rId14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0909"/>
    <a:srgbClr val="4472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-3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7258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alezený obrázek pro gif ohně">
            <a:extLst>
              <a:ext uri="{FF2B5EF4-FFF2-40B4-BE49-F238E27FC236}">
                <a16:creationId xmlns:a16="http://schemas.microsoft.com/office/drawing/2014/main" xmlns="" id="{DF09A5BA-EC39-345A-153E-3127BE418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61970"/>
            <a:ext cx="6002657" cy="316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37464" y="199935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cs-CZ" sz="4450" dirty="0">
                <a:solidFill>
                  <a:srgbClr val="FF0000"/>
                </a:solidFill>
              </a:rPr>
              <a:t>               Nevyhořte!!!!</a:t>
            </a:r>
          </a:p>
          <a:p>
            <a:pPr marL="0" indent="0">
              <a:lnSpc>
                <a:spcPts val="5600"/>
              </a:lnSpc>
              <a:buNone/>
            </a:pPr>
            <a:r>
              <a:rPr lang="cs-CZ" sz="4450" dirty="0">
                <a:solidFill>
                  <a:srgbClr val="FF0000"/>
                </a:solidFill>
              </a:rPr>
              <a:t>Jak správně nabíjet telefon </a:t>
            </a:r>
            <a:endParaRPr lang="en-US" sz="4450" dirty="0">
              <a:solidFill>
                <a:srgbClr val="FF000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-1733682" y="931931"/>
            <a:ext cx="76273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endParaRPr lang="cs-CZ" sz="1700" dirty="0">
              <a:solidFill>
                <a:srgbClr val="FFE5E5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</a:t>
            </a:r>
            <a:endParaRPr lang="en-US" sz="1700" dirty="0"/>
          </a:p>
        </p:txBody>
      </p:sp>
      <p:pic>
        <p:nvPicPr>
          <p:cNvPr id="8" name="Picture 2" descr="Nalezený obrázek pro mobyl rozbitý">
            <a:extLst>
              <a:ext uri="{FF2B5EF4-FFF2-40B4-BE49-F238E27FC236}">
                <a16:creationId xmlns:a16="http://schemas.microsoft.com/office/drawing/2014/main" xmlns="" id="{78747D8C-5EDF-EAC6-4ABD-84305F009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5351"/>
            <a:ext cx="44043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480661"/>
            <a:ext cx="12352853" cy="712708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5 Tipů pro </a:t>
            </a:r>
            <a:r>
              <a:rPr lang="cs-CZ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správné</a:t>
            </a: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 </a:t>
            </a:r>
            <a:r>
              <a:rPr lang="cs-CZ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nabíjení</a:t>
            </a: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 </a:t>
            </a:r>
            <a:r>
              <a:rPr lang="cs-CZ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telefonu</a:t>
            </a:r>
          </a:p>
          <a:p>
            <a:pPr marL="0" indent="0">
              <a:lnSpc>
                <a:spcPts val="5600"/>
              </a:lnSpc>
              <a:buNone/>
            </a:pP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58309" y="2870359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FF0000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01422" y="2942987"/>
            <a:ext cx="201097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462326" y="2870359"/>
            <a:ext cx="3522821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1. Používejte originální nabíječku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462326" y="3712726"/>
            <a:ext cx="3522821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Originální nabíječka je navržena tak, aby chránila baterii a optimalizovala nabíjení.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5179696" y="2897863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FF0000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02568" y="2942987"/>
            <a:ext cx="285631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7"/>
          <p:cNvSpPr/>
          <p:nvPr/>
        </p:nvSpPr>
        <p:spPr>
          <a:xfrm>
            <a:off x="5905738" y="2870359"/>
            <a:ext cx="3522821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2. Vyhněte se úplnému vybití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905738" y="3712726"/>
            <a:ext cx="3522821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Časté vybití na nulu může baterii poškodit a zkrátit její životnost.</a:t>
            </a:r>
            <a:endParaRPr lang="en-US" sz="1700" dirty="0"/>
          </a:p>
        </p:txBody>
      </p:sp>
      <p:sp>
        <p:nvSpPr>
          <p:cNvPr id="11" name="Shape 9"/>
          <p:cNvSpPr/>
          <p:nvPr/>
        </p:nvSpPr>
        <p:spPr>
          <a:xfrm>
            <a:off x="9645134" y="2870359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FF0000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38122" y="2942987"/>
            <a:ext cx="301347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</a:t>
            </a:r>
            <a:endParaRPr lang="en-US" sz="2650" dirty="0"/>
          </a:p>
        </p:txBody>
      </p:sp>
      <p:sp>
        <p:nvSpPr>
          <p:cNvPr id="13" name="Text 11"/>
          <p:cNvSpPr/>
          <p:nvPr/>
        </p:nvSpPr>
        <p:spPr>
          <a:xfrm>
            <a:off x="10349151" y="2870359"/>
            <a:ext cx="3522821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3. Nabíjejte v chladném prostředí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0349151" y="3712726"/>
            <a:ext cx="3522821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Horko může baterii poškodit, proto se snažte telefon nabíjet v mírných teplotách.</a:t>
            </a:r>
            <a:endParaRPr lang="en-US" sz="1700" dirty="0"/>
          </a:p>
        </p:txBody>
      </p:sp>
      <p:sp>
        <p:nvSpPr>
          <p:cNvPr id="15" name="Shape 13"/>
          <p:cNvSpPr/>
          <p:nvPr/>
        </p:nvSpPr>
        <p:spPr>
          <a:xfrm>
            <a:off x="758309" y="5213152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FF0000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44034" y="5285780"/>
            <a:ext cx="315992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4</a:t>
            </a:r>
            <a:endParaRPr lang="en-US" sz="2650" dirty="0"/>
          </a:p>
        </p:txBody>
      </p:sp>
      <p:sp>
        <p:nvSpPr>
          <p:cNvPr id="17" name="Text 15"/>
          <p:cNvSpPr/>
          <p:nvPr/>
        </p:nvSpPr>
        <p:spPr>
          <a:xfrm>
            <a:off x="1462326" y="5213152"/>
            <a:ext cx="5744647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4. Vypněte zařízení během nabíjení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1462326" y="6055519"/>
            <a:ext cx="574464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Vypnutí telefonu během nabíjení pomůže urychlit proces a snížit zatížení baterie.</a:t>
            </a:r>
            <a:endParaRPr lang="en-US" sz="1700" dirty="0"/>
          </a:p>
        </p:txBody>
      </p:sp>
      <p:sp>
        <p:nvSpPr>
          <p:cNvPr id="19" name="Shape 17"/>
          <p:cNvSpPr/>
          <p:nvPr/>
        </p:nvSpPr>
        <p:spPr>
          <a:xfrm>
            <a:off x="7423547" y="5213152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FF0000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7516058" y="5285780"/>
            <a:ext cx="302300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5</a:t>
            </a:r>
            <a:endParaRPr lang="en-US" sz="2650" dirty="0"/>
          </a:p>
        </p:txBody>
      </p:sp>
      <p:sp>
        <p:nvSpPr>
          <p:cNvPr id="21" name="Text 19"/>
          <p:cNvSpPr/>
          <p:nvPr/>
        </p:nvSpPr>
        <p:spPr>
          <a:xfrm>
            <a:off x="8127563" y="5213152"/>
            <a:ext cx="507599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5. Pravidelně kalibrujte baterii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8127563" y="5699284"/>
            <a:ext cx="574464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Kalibrace pomůže baterii lépe měřit svůj stav a vylepšit přesnost údaju o zbývající kapacitě.</a:t>
            </a:r>
            <a:endParaRPr lang="en-US" sz="1700" dirty="0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xmlns="" id="{78597238-5F62-60CC-8311-6F0283BEBFE5}"/>
              </a:ext>
            </a:extLst>
          </p:cNvPr>
          <p:cNvSpPr/>
          <p:nvPr/>
        </p:nvSpPr>
        <p:spPr>
          <a:xfrm>
            <a:off x="12507137" y="7625510"/>
            <a:ext cx="2019719" cy="572756"/>
          </a:xfrm>
          <a:prstGeom prst="rect">
            <a:avLst/>
          </a:prstGeom>
          <a:solidFill>
            <a:srgbClr val="0A09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058948"/>
            <a:ext cx="8949571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cs-CZ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Výhody</a:t>
            </a: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 </a:t>
            </a:r>
            <a:r>
              <a:rPr lang="cs-CZ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mobilního</a:t>
            </a: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 </a:t>
            </a:r>
            <a:r>
              <a:rPr lang="cs-CZ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Přístupu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313152"/>
            <a:ext cx="2881908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Přístup k informacím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242197"/>
            <a:ext cx="2881908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Mobilní zařízení dává uživatelům okamžitý přístup k nekonečnému množství informací, zpráv, článků, webů a aplikací.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4176474" y="3313152"/>
            <a:ext cx="2881908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Komunikační nástroje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176474" y="4242197"/>
            <a:ext cx="2881908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Telefon umožňuje snadné a rychlé kontaktování s přáteli, rodinou, kolegy a obchodními partnery.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594640" y="331315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Zábava a hry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4640" y="3885962"/>
            <a:ext cx="2881908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Mobilní telefony jsou skvělým prostředkem pro zábavu, hraní her, sledování filmů a poslech hudby.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11012805" y="3313152"/>
            <a:ext cx="2881908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Online nákupy a služby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2805" y="4242197"/>
            <a:ext cx="2881908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Mobilní zařízení se stávají dominantním nástrojem pro online nákupy, bankovnictví a další služby.</a:t>
            </a:r>
            <a:endParaRPr lang="en-US" sz="17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xmlns="" id="{2B8A8B15-5B61-7CA2-D3F7-3D102E3DF18B}"/>
              </a:ext>
            </a:extLst>
          </p:cNvPr>
          <p:cNvSpPr/>
          <p:nvPr/>
        </p:nvSpPr>
        <p:spPr>
          <a:xfrm>
            <a:off x="12540343" y="7541288"/>
            <a:ext cx="2019719" cy="572756"/>
          </a:xfrm>
          <a:prstGeom prst="rect">
            <a:avLst/>
          </a:prstGeom>
          <a:solidFill>
            <a:srgbClr val="0A09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2350" y="551855"/>
            <a:ext cx="10809565" cy="660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Výzvy a Limity Mobilního Prostředí</a:t>
            </a:r>
            <a:endParaRPr lang="en-US" sz="41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991" y="1628894"/>
            <a:ext cx="1309330" cy="117276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34777" y="2144792"/>
            <a:ext cx="147518" cy="401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1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4863941" y="1814036"/>
            <a:ext cx="4031813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Kybernetická bezpečnost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4863941" y="2264450"/>
            <a:ext cx="4031813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Riziko krádeží dat, malware a phishingu.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4713446" y="2801660"/>
            <a:ext cx="9164479" cy="11430"/>
          </a:xfrm>
          <a:prstGeom prst="roundRect">
            <a:avLst>
              <a:gd name="adj" fmla="val 737414"/>
            </a:avLst>
          </a:prstGeom>
          <a:solidFill>
            <a:srgbClr val="8D2424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385" y="2836307"/>
            <a:ext cx="2618661" cy="117276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03940" y="3221950"/>
            <a:ext cx="209431" cy="401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2</a:t>
            </a:r>
            <a:endParaRPr lang="en-US" sz="1950" dirty="0"/>
          </a:p>
        </p:txBody>
      </p:sp>
      <p:sp>
        <p:nvSpPr>
          <p:cNvPr id="10" name="Text 6"/>
          <p:cNvSpPr/>
          <p:nvPr/>
        </p:nvSpPr>
        <p:spPr>
          <a:xfrm>
            <a:off x="5518666" y="3036927"/>
            <a:ext cx="2870359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Ochrana soukromí</a:t>
            </a:r>
            <a:endParaRPr lang="en-US" sz="2050" dirty="0"/>
          </a:p>
        </p:txBody>
      </p:sp>
      <p:sp>
        <p:nvSpPr>
          <p:cNvPr id="11" name="Text 7"/>
          <p:cNvSpPr/>
          <p:nvPr/>
        </p:nvSpPr>
        <p:spPr>
          <a:xfrm>
            <a:off x="5518666" y="3487341"/>
            <a:ext cx="4354711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Znepokojení o sběr a používání osobních údajů.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5368171" y="4024551"/>
            <a:ext cx="8509754" cy="11430"/>
          </a:xfrm>
          <a:prstGeom prst="roundRect">
            <a:avLst>
              <a:gd name="adj" fmla="val 737414"/>
            </a:avLst>
          </a:prstGeom>
          <a:solidFill>
            <a:srgbClr val="8D2424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660" y="4059198"/>
            <a:ext cx="3927991" cy="1172766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98106" y="4444841"/>
            <a:ext cx="220980" cy="401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</a:t>
            </a:r>
            <a:endParaRPr lang="en-US" sz="1950" dirty="0"/>
          </a:p>
        </p:txBody>
      </p:sp>
      <p:sp>
        <p:nvSpPr>
          <p:cNvPr id="15" name="Text 10"/>
          <p:cNvSpPr/>
          <p:nvPr/>
        </p:nvSpPr>
        <p:spPr>
          <a:xfrm>
            <a:off x="6173272" y="4259818"/>
            <a:ext cx="4908709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Závislost a nadměrné používání</a:t>
            </a:r>
            <a:endParaRPr lang="en-US" sz="2050" dirty="0"/>
          </a:p>
        </p:txBody>
      </p:sp>
      <p:sp>
        <p:nvSpPr>
          <p:cNvPr id="16" name="Text 11"/>
          <p:cNvSpPr/>
          <p:nvPr/>
        </p:nvSpPr>
        <p:spPr>
          <a:xfrm>
            <a:off x="6173272" y="4710232"/>
            <a:ext cx="5146596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Negativní dopady na duševní zdraví a sociální interakce.</a:t>
            </a:r>
            <a:endParaRPr lang="en-US" sz="1550" dirty="0"/>
          </a:p>
        </p:txBody>
      </p:sp>
      <p:sp>
        <p:nvSpPr>
          <p:cNvPr id="17" name="Shape 12"/>
          <p:cNvSpPr/>
          <p:nvPr/>
        </p:nvSpPr>
        <p:spPr>
          <a:xfrm>
            <a:off x="6022777" y="5247442"/>
            <a:ext cx="7855148" cy="11430"/>
          </a:xfrm>
          <a:prstGeom prst="roundRect">
            <a:avLst>
              <a:gd name="adj" fmla="val 737414"/>
            </a:avLst>
          </a:prstGeom>
          <a:solidFill>
            <a:srgbClr val="8D2424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055" y="5282089"/>
            <a:ext cx="5237321" cy="1172766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92868" y="5667732"/>
            <a:ext cx="231696" cy="401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4</a:t>
            </a:r>
            <a:endParaRPr lang="en-US" sz="1950" dirty="0"/>
          </a:p>
        </p:txBody>
      </p:sp>
      <p:sp>
        <p:nvSpPr>
          <p:cNvPr id="20" name="Text 14"/>
          <p:cNvSpPr/>
          <p:nvPr/>
        </p:nvSpPr>
        <p:spPr>
          <a:xfrm>
            <a:off x="6827996" y="5482709"/>
            <a:ext cx="2640449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Digitální propast</a:t>
            </a:r>
            <a:endParaRPr lang="en-US" sz="2050" dirty="0"/>
          </a:p>
        </p:txBody>
      </p:sp>
      <p:sp>
        <p:nvSpPr>
          <p:cNvPr id="21" name="Text 15"/>
          <p:cNvSpPr/>
          <p:nvPr/>
        </p:nvSpPr>
        <p:spPr>
          <a:xfrm>
            <a:off x="6827996" y="5933123"/>
            <a:ext cx="3987403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Nerovný přístup k technologiím a internetu.</a:t>
            </a:r>
            <a:endParaRPr lang="en-US" sz="1550" dirty="0"/>
          </a:p>
        </p:txBody>
      </p:sp>
      <p:sp>
        <p:nvSpPr>
          <p:cNvPr id="22" name="Shape 16"/>
          <p:cNvSpPr/>
          <p:nvPr/>
        </p:nvSpPr>
        <p:spPr>
          <a:xfrm>
            <a:off x="6677501" y="6470333"/>
            <a:ext cx="7200424" cy="11430"/>
          </a:xfrm>
          <a:prstGeom prst="roundRect">
            <a:avLst>
              <a:gd name="adj" fmla="val 737414"/>
            </a:avLst>
          </a:prstGeom>
          <a:solidFill>
            <a:srgbClr val="8D2424"/>
          </a:solidFill>
          <a:ln/>
        </p:spPr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330" y="6504980"/>
            <a:ext cx="6546652" cy="1172766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3897749" y="6890623"/>
            <a:ext cx="221694" cy="401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5</a:t>
            </a:r>
            <a:endParaRPr lang="en-US" sz="1950" dirty="0"/>
          </a:p>
        </p:txBody>
      </p:sp>
      <p:sp>
        <p:nvSpPr>
          <p:cNvPr id="25" name="Text 18"/>
          <p:cNvSpPr/>
          <p:nvPr/>
        </p:nvSpPr>
        <p:spPr>
          <a:xfrm>
            <a:off x="7482602" y="6705600"/>
            <a:ext cx="3898225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Dostupnost a dostupnost</a:t>
            </a:r>
            <a:endParaRPr lang="en-US" sz="2050" dirty="0"/>
          </a:p>
        </p:txBody>
      </p:sp>
      <p:sp>
        <p:nvSpPr>
          <p:cNvPr id="26" name="Text 19"/>
          <p:cNvSpPr/>
          <p:nvPr/>
        </p:nvSpPr>
        <p:spPr>
          <a:xfrm>
            <a:off x="7482602" y="7156013"/>
            <a:ext cx="3898225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Náklady na mobilní zařízení a internet.</a:t>
            </a:r>
            <a:endParaRPr lang="en-US" sz="1550" dirty="0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xmlns="" id="{D308E951-67F1-7907-075B-4FB1BE7BFE64}"/>
              </a:ext>
            </a:extLst>
          </p:cNvPr>
          <p:cNvSpPr/>
          <p:nvPr/>
        </p:nvSpPr>
        <p:spPr>
          <a:xfrm>
            <a:off x="12507137" y="7625510"/>
            <a:ext cx="2019719" cy="572756"/>
          </a:xfrm>
          <a:prstGeom prst="rect">
            <a:avLst/>
          </a:prstGeom>
          <a:solidFill>
            <a:srgbClr val="0A09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-20548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72974" y="20548"/>
            <a:ext cx="8626854" cy="13739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cs-CZ" sz="2000" dirty="0">
                <a:solidFill>
                  <a:srgbClr val="FF0000"/>
                </a:solidFill>
                <a:latin typeface="Dela Gothic One" pitchFamily="34" charset="0"/>
                <a:ea typeface="Dela Gothic One" pitchFamily="34" charset="-122"/>
              </a:rPr>
              <a:t>TEĎ </a:t>
            </a:r>
            <a:r>
              <a:rPr lang="cs-CZ" sz="2000" dirty="0" smtClean="0">
                <a:solidFill>
                  <a:srgbClr val="FF0000"/>
                </a:solidFill>
                <a:latin typeface="Dela Gothic One" pitchFamily="34" charset="0"/>
                <a:ea typeface="Dela Gothic One" pitchFamily="34" charset="-122"/>
              </a:rPr>
              <a:t>UŽ VÍME, JAK </a:t>
            </a:r>
            <a:r>
              <a:rPr lang="cs-CZ" sz="2000" dirty="0">
                <a:solidFill>
                  <a:srgbClr val="FF0000"/>
                </a:solidFill>
                <a:latin typeface="Dela Gothic One" pitchFamily="34" charset="0"/>
                <a:ea typeface="Dela Gothic One" pitchFamily="34" charset="-122"/>
              </a:rPr>
              <a:t>SE BEZPEČNĚ O </a:t>
            </a:r>
            <a:r>
              <a:rPr lang="cs-CZ" sz="2000" dirty="0" smtClean="0">
                <a:solidFill>
                  <a:srgbClr val="FF0000"/>
                </a:solidFill>
                <a:latin typeface="Dela Gothic One" pitchFamily="34" charset="0"/>
                <a:ea typeface="Dela Gothic One" pitchFamily="34" charset="-122"/>
              </a:rPr>
              <a:t>BATERIE STARAT</a:t>
            </a:r>
            <a:endParaRPr lang="cs-CZ" sz="2000" dirty="0">
              <a:solidFill>
                <a:srgbClr val="FF0000"/>
              </a:solidFill>
              <a:latin typeface="Dela Gothic One" pitchFamily="34" charset="0"/>
              <a:ea typeface="Dela Gothic One" pitchFamily="34" charset="-122"/>
            </a:endParaRPr>
          </a:p>
          <a:p>
            <a:pPr marL="0" indent="0">
              <a:lnSpc>
                <a:spcPts val="5600"/>
              </a:lnSpc>
              <a:buNone/>
            </a:pP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891873" y="4032607"/>
            <a:ext cx="762738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endParaRPr lang="en-US" sz="1700" dirty="0"/>
          </a:p>
        </p:txBody>
      </p:sp>
      <p:pic>
        <p:nvPicPr>
          <p:cNvPr id="1026" name="Picture 2" descr="Nalezený obrázek pro smajlík gif">
            <a:extLst>
              <a:ext uri="{FF2B5EF4-FFF2-40B4-BE49-F238E27FC236}">
                <a16:creationId xmlns:a16="http://schemas.microsoft.com/office/drawing/2014/main" xmlns="" id="{DE90C97F-E236-7A9D-D9DE-96A2CA0E9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612" y="1560323"/>
            <a:ext cx="3341670" cy="334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lezený obrázek pro smajlík gif">
            <a:extLst>
              <a:ext uri="{FF2B5EF4-FFF2-40B4-BE49-F238E27FC236}">
                <a16:creationId xmlns:a16="http://schemas.microsoft.com/office/drawing/2014/main" xmlns="" id="{2F2C3A91-DA21-AF3B-7D48-8399AEC9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9204" y="1560323"/>
            <a:ext cx="3544796" cy="334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lezený obrázek pro Spider-Man Anime GIF">
            <a:extLst>
              <a:ext uri="{FF2B5EF4-FFF2-40B4-BE49-F238E27FC236}">
                <a16:creationId xmlns:a16="http://schemas.microsoft.com/office/drawing/2014/main" xmlns="" id="{F5BC9104-1FB2-5AB8-1040-0DE96251F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873" y="5280885"/>
            <a:ext cx="7627382" cy="25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272</Words>
  <Application>Microsoft Office PowerPoint</Application>
  <PresentationFormat>Vlastní</PresentationFormat>
  <Paragraphs>51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DM Sans</vt:lpstr>
      <vt:lpstr>Dela Gothic One</vt:lpstr>
      <vt:lpstr>Office Theme</vt:lpstr>
      <vt:lpstr>Snímek 1</vt:lpstr>
      <vt:lpstr>Snímek 2</vt:lpstr>
      <vt:lpstr>Snímek 3</vt:lpstr>
      <vt:lpstr>Snímek 4</vt:lpstr>
      <vt:lpstr>Snímek 5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Alena</cp:lastModifiedBy>
  <cp:revision>4</cp:revision>
  <dcterms:created xsi:type="dcterms:W3CDTF">2024-12-03T09:46:47Z</dcterms:created>
  <dcterms:modified xsi:type="dcterms:W3CDTF">2024-12-10T18:09:06Z</dcterms:modified>
</cp:coreProperties>
</file>