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FD565-D107-8AC3-B717-81692885B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E5F5A-7233-E762-8552-ED4283272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7CC016-0FA0-8EC6-28BF-C97D1562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BDC426-3DA9-4018-1EC8-231F58A2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C03EA8-2FBA-A544-43F9-95CA4E71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12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F34AB-CCDC-9F2C-2522-88408D75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98F69F-DCEF-B74C-E52E-9B7BEB55E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2184F9-92AB-9E51-08F1-3B619608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1F7FE-5D0B-C405-2CE1-736AC7BB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52A31E-6BD4-71B9-B77A-D5C766B8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6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AEC544-6784-4933-F829-F5B8497B1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7E5788-8B9A-55C3-780A-72BF05E46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2CD16E-4E15-FEEA-63D1-2961CE6A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6F455-F3BE-D3EE-09DB-0B6D01D6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7D96F-1117-45BE-25DC-51457016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47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73262-78AE-8942-486D-DB150153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97DD8-3351-A6EF-1761-EFD58D55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5DD6F3-E287-BE97-325B-ADEC994E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FD6861-E38B-405F-6C90-5D01CD59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A45390-0C83-BCB2-32BA-8522EEC8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16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CBE4F-3139-1FEC-430F-992FABFC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060D9C-9106-1B62-30BB-3C9F56E4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085649-4EE2-F9E0-83AE-A27486F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06D39-CDA0-9922-8C84-C498BC7D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1ACFF2-0712-E260-7A47-DC4FE338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5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88C32-74B0-7AA1-33A7-94DF3DD7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82ED7-09FC-C143-E524-2FAE15B8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824274-EFA3-2357-0661-B2D6B445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C839C0-CBDF-66CA-200B-63AD1BEF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5C786-6F9B-14A2-B5A8-C49D5AB4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9F96F6-FE58-EA0F-387B-02D49122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5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83946-1CF3-E44E-869C-805AD658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A71457-625E-2930-064E-8A58F27B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D47D84-4672-CB13-25D5-DCEA601B7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5C8484-E6ED-8FAB-35AE-4AD4EF304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98FFCC-96A7-9760-81B6-9EC2AF91B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BC2452-AF9B-B8DE-0FFB-FBF3350B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C6D01D-DACD-FF5D-84F7-93EDA3F3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18873B-80F8-A214-A59E-5BAF8B66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78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73780-1E00-27F9-863A-3DF76EF2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B6AD57-45E4-4E83-4E18-4D942976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8CEBB5-7390-4EAF-A8F8-60C1B909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71C47D-6165-E027-096D-224BD633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67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D63A46-12F8-72C3-CF47-69C49C14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ED330B-0E5C-00CF-C01B-F55BBC9B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D93594-3FBD-F4BC-7F9F-20F61BE4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21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1905E-7EB0-F92F-3831-DC110D24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70773-9CF8-8166-EBE4-AD10B94EA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D40A44-573E-6201-900B-6B3EF3669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5694E7-586E-837D-F661-7AFE632E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162B65-118E-FBCE-5B0E-2C837A19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FB6F1A-9B18-CD13-03DC-DA34C4C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F4B4E-66B0-F13B-BE65-52A566DD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4F55848-DD67-5E52-62AD-1E8A02AE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C04F17-729A-5E4E-9947-8B472E194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A8E62C-6F83-01C6-252E-5E280238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C10D54-15CF-869B-B84A-84940373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9CF708-AB5B-6F0B-BE69-5AE7838B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1D257D-7A9F-DADD-E761-663E94DE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8D36F3-A1CB-86AA-E537-84C56E2C3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109E9F-FC07-C45D-932A-EC38EF7E8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817-73B7-476B-8BD8-400171F17A2E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FB4CB2-7497-A28F-EE46-A337F7D56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E34F0-D58D-B57A-F201-B64F70C46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AB3A-C725-4CCE-AD77-BB25A461E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0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FC0C735-65E9-0796-6D17-ABB01D18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75950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A9A251-7DB8-BEEA-4545-D37145802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308" y="70985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Výroba oceli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AEC4FA-482F-E2D2-3758-AB1E9909E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5388" y="6434885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Patrik Táborský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ADA7A5-7EE5-C884-1C48-0BB995472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21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7C2B2D0-7136-070B-EEF9-0C948D19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75950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D69344-5C6F-6304-1FE0-BAE3FAFA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14" y="187325"/>
            <a:ext cx="3932237" cy="1600200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Arial Black" panose="020B0A04020102020204" pitchFamily="34" charset="0"/>
              </a:rPr>
              <a:t>Oc</a:t>
            </a:r>
            <a:r>
              <a:rPr lang="cs-CZ" sz="6000" dirty="0">
                <a:solidFill>
                  <a:srgbClr val="C00000"/>
                </a:solidFill>
                <a:latin typeface="Arial Black" panose="020B0A04020102020204" pitchFamily="34" charset="0"/>
              </a:rPr>
              <a:t>el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834EDA1-62E3-D534-514E-1F58CAFC76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D05DA1-31C0-7041-A97C-DCD69AE255F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2" y="2631437"/>
            <a:ext cx="8528683" cy="233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Ocel je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slitina železa a uhlíku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(většinou 0,02–2 % uhlíku).</a:t>
            </a: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Má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pevnost železa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tvárnost díky uhlíku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Používá se ve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stavebnictví, dopravě, strojírenství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FA1F2C9-B9D1-B693-7FBA-16EBB6EB7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10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E6520DDB-D64A-6BB6-D209-A52B61E387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-3089"/>
            <a:ext cx="13215711" cy="79166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31147A-1D15-C199-DDC3-A15950AE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Arial Black" panose="020B0A04020102020204" pitchFamily="34" charset="0"/>
              </a:rPr>
              <a:t>Výr</a:t>
            </a:r>
            <a:r>
              <a:rPr lang="cs-CZ" sz="6000" dirty="0">
                <a:solidFill>
                  <a:srgbClr val="C00000"/>
                </a:solidFill>
                <a:latin typeface="Arial Black" panose="020B0A04020102020204" pitchFamily="34" charset="0"/>
              </a:rPr>
              <a:t>oba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295896-FC24-8F60-47A9-254BE51F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49462"/>
            <a:ext cx="8478383" cy="381158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Železná ruda</a:t>
            </a:r>
            <a:r>
              <a:rPr lang="cs-CZ" sz="2400" dirty="0">
                <a:solidFill>
                  <a:schemeClr val="bg1"/>
                </a:solidFill>
              </a:rPr>
              <a:t> – hlavní zdroj železa.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Koks</a:t>
            </a:r>
            <a:r>
              <a:rPr lang="cs-CZ" sz="2400" dirty="0">
                <a:solidFill>
                  <a:schemeClr val="bg1"/>
                </a:solidFill>
              </a:rPr>
              <a:t> – palivo, které dodává teplo a pomáhá oddělit kyslík z rudy.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Vápenec</a:t>
            </a:r>
            <a:r>
              <a:rPr lang="cs-CZ" sz="2400" dirty="0">
                <a:solidFill>
                  <a:schemeClr val="bg1"/>
                </a:solidFill>
              </a:rPr>
              <a:t> – pomáhá odstranit nečistoty.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TŘINEC</a:t>
            </a:r>
          </a:p>
          <a:p>
            <a:endParaRPr lang="cs-CZ" dirty="0"/>
          </a:p>
        </p:txBody>
      </p:sp>
      <p:pic>
        <p:nvPicPr>
          <p:cNvPr id="3078" name="Picture 6" descr="History | TŘINECKÉ ŽELEZÁRNY - MORAVIA STEEL GROUP">
            <a:extLst>
              <a:ext uri="{FF2B5EF4-FFF2-40B4-BE49-F238E27FC236}">
                <a16:creationId xmlns:a16="http://schemas.microsoft.com/office/drawing/2014/main" id="{02F3D8B8-C424-E55F-62A0-521B3055F5D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7996"/>
          <a:stretch>
            <a:fillRect/>
          </a:stretch>
        </p:blipFill>
        <p:spPr bwMode="auto">
          <a:xfrm>
            <a:off x="7620000" y="3542801"/>
            <a:ext cx="4091170" cy="3230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" descr="Nalezený obrázek pro třinec hokey logo">
            <a:extLst>
              <a:ext uri="{FF2B5EF4-FFF2-40B4-BE49-F238E27FC236}">
                <a16:creationId xmlns:a16="http://schemas.microsoft.com/office/drawing/2014/main" id="{C4227079-0841-0D68-4083-6CE9CB369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28749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69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D3A5A9A-67B8-24AF-8788-F70DEB57C9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3215711" cy="79166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24FC0-C07D-795F-4DA2-F48AE197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45" y="-219022"/>
            <a:ext cx="5700349" cy="1600200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Arial Black" panose="020B0A04020102020204" pitchFamily="34" charset="0"/>
              </a:rPr>
              <a:t>Surové </a:t>
            </a:r>
            <a:r>
              <a:rPr lang="cs-CZ" sz="5400" dirty="0">
                <a:solidFill>
                  <a:srgbClr val="C00000"/>
                </a:solidFill>
                <a:latin typeface="Arial Black" panose="020B0A04020102020204" pitchFamily="34" charset="0"/>
              </a:rPr>
              <a:t>železo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070C87F-45A9-7434-69AC-974294B66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7855" y="966818"/>
            <a:ext cx="6172200" cy="4873625"/>
          </a:xfrm>
        </p:spPr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4BFAA0F-CC3F-D6E8-2BEE-A6B89800C80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25464" y="1795537"/>
            <a:ext cx="8430793" cy="463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Probíhá ve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vysoké peci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Do pece se vrství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ruda, koks a vápenec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Vzniká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surové železo (litina)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struska (odpadní hmota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altLang="cs-CZ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altLang="cs-CZ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VÍTKOVICE</a:t>
            </a: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02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D3CC4-626B-EB96-7E6A-75234561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7325"/>
            <a:ext cx="3932237" cy="160020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Pře</a:t>
            </a:r>
            <a:r>
              <a:rPr lang="cs-CZ" sz="5400" dirty="0">
                <a:solidFill>
                  <a:srgbClr val="C00000"/>
                </a:solidFill>
                <a:latin typeface="Arial Black" panose="020B0A04020102020204" pitchFamily="34" charset="0"/>
              </a:rPr>
              <a:t>měna</a:t>
            </a:r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62F0F6DF-B689-1D39-1992-33BCA859012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793DF38-B2A0-6F09-B342-824A37FDB6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6612" y="2178824"/>
            <a:ext cx="7613816" cy="368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ocelárně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se z litiny odstraní přebytečný uhlík a nečistoty.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Používají se metody: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Konvertorová metoda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Elektrická oblouková pec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Vzniká čistší a pevnější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ocel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5123" name="Picture 3" descr="Ochromené srdce hutnického průmyslu. Ocelárna ukazuje dopady války na ...">
            <a:extLst>
              <a:ext uri="{FF2B5EF4-FFF2-40B4-BE49-F238E27FC236}">
                <a16:creationId xmlns:a16="http://schemas.microsoft.com/office/drawing/2014/main" id="{77359EA9-7E25-4286-C502-024201D9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369483" cy="30131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0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A6EFA-72E0-DE90-9B1E-28092895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73290"/>
            <a:ext cx="3932237" cy="160020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Vyu</a:t>
            </a:r>
            <a:r>
              <a:rPr lang="cs-CZ" sz="5400" dirty="0">
                <a:solidFill>
                  <a:srgbClr val="C00000"/>
                </a:solidFill>
                <a:latin typeface="Arial Black" panose="020B0A04020102020204" pitchFamily="34" charset="0"/>
              </a:rPr>
              <a:t>žití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F2C2ED7-67B7-A1FD-CD7B-2F51FC8279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7" y="2447870"/>
            <a:ext cx="8574178" cy="29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Stavby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mosty, domy, výškové budovy.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Doprava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auta, vlaky, lodě.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Nářadí a spotřebiče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nože, šrouby, lednice.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Ocel se dá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recyklovat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takže šetří přírodu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159" name="Picture 15" descr="Třinecké železárny v kostce | 2023 - YouTube">
            <a:extLst>
              <a:ext uri="{FF2B5EF4-FFF2-40B4-BE49-F238E27FC236}">
                <a16:creationId xmlns:a16="http://schemas.microsoft.com/office/drawing/2014/main" id="{22BE1A17-DAC2-14AD-9BA7-2118A756F32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xfrm>
            <a:off x="6958149" y="3190246"/>
            <a:ext cx="4172272" cy="329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Ocelárna v Ostravě a textilka v Jeseníku obnoví výrobu | iROZHLAS ...">
            <a:extLst>
              <a:ext uri="{FF2B5EF4-FFF2-40B4-BE49-F238E27FC236}">
                <a16:creationId xmlns:a16="http://schemas.microsoft.com/office/drawing/2014/main" id="{9F619B9C-BD99-B5E6-B425-8755F1F7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290"/>
            <a:ext cx="4912223" cy="257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8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159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Motiv Office</vt:lpstr>
      <vt:lpstr>Výroba oceli</vt:lpstr>
      <vt:lpstr>Ocel</vt:lpstr>
      <vt:lpstr>Výroba</vt:lpstr>
      <vt:lpstr>Surové železo</vt:lpstr>
      <vt:lpstr>Přeměna</vt:lpstr>
      <vt:lpstr>Využití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</cp:revision>
  <dcterms:created xsi:type="dcterms:W3CDTF">2025-10-22T11:53:58Z</dcterms:created>
  <dcterms:modified xsi:type="dcterms:W3CDTF">2025-10-22T12:25:19Z</dcterms:modified>
</cp:coreProperties>
</file>