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97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46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98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09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1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321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5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6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96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62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25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22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9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23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55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3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49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F673AB3-ACDC-421E-ABDF-EA38A3AFC48D}" type="datetimeFigureOut">
              <a:rPr lang="cs-CZ" smtClean="0"/>
              <a:t>22.10.2025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CF62E3E-A100-40AA-A595-675F8F3206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534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285ABB7-32DE-84A8-AF4D-962BEA7A4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1A742F-B0A3-91BD-1505-B441EDC2B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36" y="476904"/>
            <a:ext cx="5576047" cy="2387600"/>
          </a:xfrm>
        </p:spPr>
        <p:txBody>
          <a:bodyPr>
            <a:normAutofit/>
          </a:bodyPr>
          <a:lstStyle/>
          <a:p>
            <a:r>
              <a:rPr lang="cs-CZ" sz="7200" dirty="0">
                <a:highlight>
                  <a:srgbClr val="808080"/>
                </a:highlight>
                <a:latin typeface="Baskerville Old Face" panose="02020602080505020303" pitchFamily="18" charset="0"/>
              </a:rPr>
              <a:t>Výroba oceli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7BD1A3-9E77-E99B-F571-A1993E140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918" y="3092543"/>
            <a:ext cx="3550024" cy="900954"/>
          </a:xfrm>
        </p:spPr>
        <p:txBody>
          <a:bodyPr>
            <a:normAutofit/>
          </a:bodyPr>
          <a:lstStyle/>
          <a:p>
            <a:r>
              <a:rPr lang="cs-CZ" sz="2800" dirty="0">
                <a:highlight>
                  <a:srgbClr val="808080"/>
                </a:highlight>
                <a:latin typeface="Baskerville Old Face" panose="02020602080505020303" pitchFamily="18" charset="0"/>
              </a:rPr>
              <a:t>Jakub Urban</a:t>
            </a:r>
          </a:p>
        </p:txBody>
      </p:sp>
    </p:spTree>
    <p:extLst>
      <p:ext uri="{BB962C8B-B14F-4D97-AF65-F5344CB8AC3E}">
        <p14:creationId xmlns:p14="http://schemas.microsoft.com/office/powerpoint/2010/main" val="415488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EB4CF-CAFD-4BE0-2EB6-6AB753AF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highlight>
                  <a:srgbClr val="808080"/>
                </a:highlight>
                <a:latin typeface="Baskerville Old Face" panose="02020602080505020303" pitchFamily="18" charset="0"/>
              </a:rPr>
              <a:t>Co je ocel?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805DE-A084-B4F5-57BD-7A3853DC3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60" y="3137647"/>
            <a:ext cx="9905998" cy="2653553"/>
          </a:xfrm>
        </p:spPr>
        <p:txBody>
          <a:bodyPr>
            <a:normAutofit/>
          </a:bodyPr>
          <a:lstStyle/>
          <a:p>
            <a:r>
              <a:rPr lang="cs-CZ" sz="2600" u="sng" dirty="0">
                <a:latin typeface="Bell MT" panose="02020503060305020303" pitchFamily="18" charset="0"/>
              </a:rPr>
              <a:t>Je to slitina železa a uhlíku </a:t>
            </a:r>
            <a:endParaRPr lang="cs-CZ" sz="2400" u="sng" dirty="0">
              <a:latin typeface="Bell MT" panose="02020503060305020303" pitchFamily="18" charset="0"/>
            </a:endParaRPr>
          </a:p>
          <a:p>
            <a:r>
              <a:rPr lang="cs-CZ" u="sng" dirty="0">
                <a:latin typeface="Bell MT" panose="02020503060305020303" pitchFamily="18" charset="0"/>
              </a:rPr>
              <a:t>(obsahuje méně než 2,14 % uhlíku)</a:t>
            </a:r>
          </a:p>
          <a:p>
            <a:endParaRPr lang="cs-CZ" dirty="0">
              <a:latin typeface="Bell MT" panose="02020503060305020303" pitchFamily="18" charset="0"/>
            </a:endParaRPr>
          </a:p>
          <a:p>
            <a:r>
              <a:rPr lang="cs-CZ" sz="2600" dirty="0">
                <a:latin typeface="Bell MT" panose="02020503060305020303" pitchFamily="18" charset="0"/>
              </a:rPr>
              <a:t>Může se vyskytovat ve více fázích.</a:t>
            </a:r>
          </a:p>
          <a:p>
            <a:r>
              <a:rPr lang="fr-FR" dirty="0">
                <a:latin typeface="Bell MT" panose="02020503060305020303" pitchFamily="18" charset="0"/>
              </a:rPr>
              <a:t>(austenit, ferit α, perlit, ledeburit, cementit)</a:t>
            </a:r>
            <a:endParaRPr lang="cs-CZ" dirty="0">
              <a:latin typeface="Bell MT" panose="02020503060305020303" pitchFamily="18" charset="0"/>
            </a:endParaRPr>
          </a:p>
          <a:p>
            <a:endParaRPr lang="cs-CZ" sz="2400" dirty="0">
              <a:latin typeface="Bell MT" panose="02020503060305020303" pitchFamily="18" charset="0"/>
            </a:endParaRPr>
          </a:p>
          <a:p>
            <a:endParaRPr lang="cs-CZ" sz="2400" dirty="0">
              <a:latin typeface="Bell MT" panose="02020503060305020303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198248-6E68-B308-9FAB-B4B9115E7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466" y="322449"/>
            <a:ext cx="4515875" cy="281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54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36A0A-D463-5B1C-8164-4A601722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95835"/>
            <a:ext cx="9905998" cy="1783977"/>
          </a:xfrm>
        </p:spPr>
        <p:txBody>
          <a:bodyPr>
            <a:normAutofit/>
          </a:bodyPr>
          <a:lstStyle/>
          <a:p>
            <a:r>
              <a:rPr lang="cs-CZ" sz="4800" b="1" dirty="0">
                <a:highlight>
                  <a:srgbClr val="808080"/>
                </a:highlight>
                <a:latin typeface="Baskerville Old Face" panose="02020602080505020303" pitchFamily="18" charset="0"/>
              </a:rPr>
              <a:t>Největší výrobci na světě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AD81BDE-6FEA-C967-6528-9F2E8721A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596" y="2299446"/>
            <a:ext cx="5904204" cy="32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0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B082D-1E1B-87B5-7248-E9AEB87F9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highlight>
                  <a:srgbClr val="808080"/>
                </a:highlight>
                <a:latin typeface="Baskerville Old Face" panose="02020602080505020303" pitchFamily="18" charset="0"/>
              </a:rPr>
              <a:t>ZPŮSOBY VÝROBY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5C9225A-88DC-CB6D-D9C3-859B2286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83" y="2895600"/>
            <a:ext cx="9905998" cy="3352800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solidFill>
                  <a:schemeClr val="bg1"/>
                </a:solidFill>
                <a:highlight>
                  <a:srgbClr val="C0C0C0"/>
                </a:highlight>
                <a:latin typeface="Baskerville Old Face" panose="02020602080505020303" pitchFamily="18" charset="0"/>
              </a:rPr>
              <a:t>výroba v konvertoru</a:t>
            </a:r>
          </a:p>
          <a:p>
            <a:r>
              <a:rPr lang="cs-CZ" sz="1900" dirty="0">
                <a:solidFill>
                  <a:schemeClr val="tx1">
                    <a:lumMod val="75000"/>
                  </a:schemeClr>
                </a:solidFill>
                <a:latin typeface="Baskerville Old Face" panose="02020602080505020303" pitchFamily="18" charset="0"/>
              </a:rPr>
              <a:t>Základní surovinou je surové železo (licí železo) získané z vysoké pece.</a:t>
            </a:r>
          </a:p>
          <a:p>
            <a:r>
              <a:rPr lang="cs-CZ" sz="1900" dirty="0">
                <a:solidFill>
                  <a:schemeClr val="tx1">
                    <a:lumMod val="75000"/>
                  </a:schemeClr>
                </a:solidFill>
                <a:highlight>
                  <a:srgbClr val="C0C0C0"/>
                </a:highlight>
                <a:latin typeface="Baskerville Old Face" panose="02020602080505020303" pitchFamily="18" charset="0"/>
              </a:rPr>
              <a:t> </a:t>
            </a:r>
            <a:r>
              <a:rPr lang="cs-CZ" sz="2600" dirty="0">
                <a:solidFill>
                  <a:schemeClr val="bg1"/>
                </a:solidFill>
                <a:highlight>
                  <a:srgbClr val="C0C0C0"/>
                </a:highlight>
                <a:latin typeface="Baskerville Old Face" panose="02020602080505020303" pitchFamily="18" charset="0"/>
              </a:rPr>
              <a:t>Elektrická oblouková pec</a:t>
            </a:r>
          </a:p>
          <a:p>
            <a:r>
              <a:rPr lang="cs-CZ" sz="1900" dirty="0">
                <a:latin typeface="Baskerville Old Face" panose="02020602080505020303" pitchFamily="18" charset="0"/>
              </a:rPr>
              <a:t>Používá se především pro recyklaci oceli (z ocelového šrotu).</a:t>
            </a:r>
          </a:p>
          <a:p>
            <a:r>
              <a:rPr lang="cs-CZ" sz="2600" dirty="0">
                <a:solidFill>
                  <a:schemeClr val="bg1"/>
                </a:solidFill>
                <a:highlight>
                  <a:srgbClr val="C0C0C0"/>
                </a:highlight>
                <a:latin typeface="Baskerville Old Face" panose="02020602080505020303" pitchFamily="18" charset="0"/>
              </a:rPr>
              <a:t>Metoda přímé redukce železa</a:t>
            </a:r>
          </a:p>
          <a:p>
            <a:r>
              <a:rPr lang="cs-CZ" sz="2100" dirty="0">
                <a:latin typeface="Baskerville Old Face" panose="02020602080505020303" pitchFamily="18" charset="0"/>
              </a:rPr>
              <a:t>Železná ruda je redukována na železo bez tavení (např. pomocí zemního plynu).</a:t>
            </a:r>
          </a:p>
          <a:p>
            <a:r>
              <a:rPr lang="cs-CZ" sz="2600" dirty="0">
                <a:solidFill>
                  <a:schemeClr val="bg1"/>
                </a:solidFill>
                <a:highlight>
                  <a:srgbClr val="C0C0C0"/>
                </a:highlight>
                <a:latin typeface="Baskerville Old Face" panose="02020602080505020303" pitchFamily="18" charset="0"/>
              </a:rPr>
              <a:t>Ocelárenské metody speciálního typu</a:t>
            </a:r>
          </a:p>
          <a:p>
            <a:r>
              <a:rPr lang="cs-CZ" sz="1900" dirty="0" err="1"/>
              <a:t>Vacuum</a:t>
            </a:r>
            <a:r>
              <a:rPr lang="cs-CZ" sz="1900" dirty="0"/>
              <a:t> </a:t>
            </a:r>
            <a:r>
              <a:rPr lang="cs-CZ" sz="1900" dirty="0" err="1"/>
              <a:t>Degassing</a:t>
            </a:r>
            <a:r>
              <a:rPr lang="cs-CZ" sz="1900" dirty="0"/>
              <a:t> :odstraňuje nežádoucí plyny a nečistoty.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B70366F-E1F5-4B4F-8A49-6BE56734D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245" y="372038"/>
            <a:ext cx="2875907" cy="246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56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0D8BA-BBB5-7F05-C3DE-09B2FD78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C8527-BF97-4185-D44F-639763577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8800" dirty="0">
                <a:latin typeface="Bernard MT Condensed" panose="02050806060905020404" pitchFamily="18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97738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41</TotalTime>
  <Words>114</Words>
  <Application>Microsoft Office PowerPoint</Application>
  <PresentationFormat>Širokoúhlá obrazovka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Baskerville Old Face</vt:lpstr>
      <vt:lpstr>Bell MT</vt:lpstr>
      <vt:lpstr>Bernard MT Condensed</vt:lpstr>
      <vt:lpstr>Century Gothic</vt:lpstr>
      <vt:lpstr>Síť</vt:lpstr>
      <vt:lpstr>Výroba oceli</vt:lpstr>
      <vt:lpstr>Co je ocel?</vt:lpstr>
      <vt:lpstr>Největší výrobci na světě </vt:lpstr>
      <vt:lpstr>ZPŮSOBY VÝROBY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2025-10-22T11:49:02Z</dcterms:created>
  <dcterms:modified xsi:type="dcterms:W3CDTF">2025-10-22T12:30:30Z</dcterms:modified>
</cp:coreProperties>
</file>