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2154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566CD-2BF5-4B5A-BC52-22C7A296681B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2C1C8-C64D-46CF-A22D-0BE55AA6EE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0975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C1A614-6F7B-032D-401D-DCDC0AD50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3E309C6-DA13-E6BD-D5F6-3BBF2A06F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9D64CCE-630B-89D3-E16F-1E8784EE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19F5-7259-4B63-AEB0-9595CD4AEEB6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8D6663B-D717-5C77-0408-77D9616F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DECCCB8-38CE-1157-E7B6-093FE16D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B20D-AB53-487E-B47C-826A35D511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7736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84DCBD-E2AF-0936-472C-526FCF8E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B008D8B-D541-A02A-0F5E-DF4DF2211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964F6F2-02EE-6B92-367B-F6C6987B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19F5-7259-4B63-AEB0-9595CD4AEEB6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FC14FAC-AA59-A4BD-4FBD-E34FB987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6715383-0A95-3906-1BEE-2409CE11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B20D-AB53-487E-B47C-826A35D511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150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76D3F692-78B9-00C6-CAF3-750121C72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5811FBD-3245-8C47-54AF-6EBF54F1D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B52FA22-C31D-4C77-4B72-2C51EF02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19F5-7259-4B63-AEB0-9595CD4AEEB6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C6C6C5C-FC7D-A167-EDE9-8D78920E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61A7E2-E520-31DE-520F-BCC49336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B20D-AB53-487E-B47C-826A35D511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4124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9155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2FCCB1-1C0A-7840-0ED9-A5727410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409A923-E856-D32F-75F2-C85297881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3FDD04C-E06A-2490-A64E-EF47F1B4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19F5-7259-4B63-AEB0-9595CD4AEEB6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52B85F8-D7A5-26D6-F760-0D58D867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0B0B023-B74C-9892-3388-2F6D9610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B20D-AB53-487E-B47C-826A35D511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5710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EF5390-3FCE-32B9-314E-6B275EFC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6624F38-37E9-9DDF-BC25-31E6B5DD2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56B4574-7E5B-75B4-6306-56465269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19F5-7259-4B63-AEB0-9595CD4AEEB6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D24792D-0B09-D1F9-56BE-18AB832D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DA57BD7-2071-9F42-0FA1-09CC4749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B20D-AB53-487E-B47C-826A35D511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963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34140D-A112-2214-D149-08095B61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1ED0895-FA59-DF5F-BD2F-4B7D4650F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07BE8B6-B884-A53E-8A9D-B793434F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40739AE-45ED-9AB3-6AA3-DBDA0D6A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19F5-7259-4B63-AEB0-9595CD4AEEB6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B883295-3F1F-7659-BA0C-D46041FE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D6C6C61-CCA2-719A-6F9B-7736921B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B20D-AB53-487E-B47C-826A35D511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112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DAB255-1CC2-8032-8141-979ED5A9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F9FA208-096F-D256-C7B7-2F1C86E8C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C349A22-DCF7-90D7-03D3-5799B6D1A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E76619B-5F65-0AA5-B9FD-FC4CCAA34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686BF7B9-070F-00D1-04CE-3EE78D643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1286F312-9B6B-0BDC-59DA-FDC31C64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19F5-7259-4B63-AEB0-9595CD4AEEB6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B8FD391-8EA4-D2FA-5D01-1C87C751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F63AF41C-486C-6CE2-F5DF-C78164CF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B20D-AB53-487E-B47C-826A35D511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7670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6A3A33-A0FB-383A-92A4-4A884BA7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D441AABA-773F-726D-29EE-01055286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19F5-7259-4B63-AEB0-9595CD4AEEB6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05C2E9E8-9DBD-523E-66A4-9AA71F28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71451EC-7705-9ECC-1275-F60D738C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B20D-AB53-487E-B47C-826A35D511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313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2BBA7CD5-31A2-B316-CA3D-31F2D0DE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19F5-7259-4B63-AEB0-9595CD4AEEB6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60E0881C-9A7B-7EF7-AB15-BA9C0481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22F6D15F-06C9-E3B2-5DFC-D4B27B61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B20D-AB53-487E-B47C-826A35D511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200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2D69BD-AEE6-E531-B3DD-31E3D647E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BAC68CD-6E6D-163C-F2E8-EAABA39D7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6D26536-3B21-0577-0E1F-97F1E429D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CBC2769-B157-2028-EB03-21139C8A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19F5-7259-4B63-AEB0-9595CD4AEEB6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5B3841A-64EA-6A7C-EAE1-3CE3422E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DFAF060-2F27-9069-8258-05A2CD8B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B20D-AB53-487E-B47C-826A35D511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9878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3EE2D6-F904-8F86-9A7C-88136039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8E0B377-FDDB-55BD-C483-4A7128EF2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91E81BC-1639-17B7-7B21-34FB47730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463EC5A-FA5E-6B18-59DD-1A863BEF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19F5-7259-4B63-AEB0-9595CD4AEEB6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83C3E07-A0CA-9932-5F79-81171DC1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9845A79-54FD-7F12-8DB7-4C03BF13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B20D-AB53-487E-B47C-826A35D511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517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A00A1C74-B08D-0123-432C-50680B35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F5EC995-4B99-6D72-F7FB-4A3424A40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61CA891-0126-DDC8-B059-2789E344D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19F5-7259-4B63-AEB0-9595CD4AEEB6}" type="datetimeFigureOut">
              <a:rPr lang="cs-CZ" smtClean="0"/>
              <a:pPr/>
              <a:t>10.03.2024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CA00DA8-DA93-71E0-ECDA-BCC862D9E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963A6E8-8CB3-EFA3-8183-2D77D0782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0B20D-AB53-487E-B47C-826A35D511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2719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3000">
              <a:srgbClr val="00B0F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da - tečnost života - preporuke za dnevni unos vode - IJZCG">
            <a:extLst>
              <a:ext uri="{FF2B5EF4-FFF2-40B4-BE49-F238E27FC236}">
                <a16:creationId xmlns:a16="http://schemas.microsoft.com/office/drawing/2014/main" xmlns="" id="{B317E68E-3A73-3593-7704-238702CEC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900" y="-925286"/>
            <a:ext cx="12280900" cy="8772072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B4A7DD90-C5EB-A05D-9BE3-EBA2331EBED6}"/>
              </a:ext>
            </a:extLst>
          </p:cNvPr>
          <p:cNvSpPr/>
          <p:nvPr/>
        </p:nvSpPr>
        <p:spPr>
          <a:xfrm>
            <a:off x="-330200" y="4622800"/>
            <a:ext cx="12763500" cy="29083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  <a:alpha val="9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7342C8AC-9C15-0EB8-DAA1-1F00B8BCD0E7}"/>
              </a:ext>
            </a:extLst>
          </p:cNvPr>
          <p:cNvSpPr txBox="1"/>
          <p:nvPr/>
        </p:nvSpPr>
        <p:spPr>
          <a:xfrm>
            <a:off x="152400" y="4764314"/>
            <a:ext cx="12052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>
                <a:latin typeface="Century" panose="02040604050505020304" pitchFamily="18" charset="0"/>
              </a:rPr>
              <a:t>VODNÍ STOPA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D28F7156-27DE-9222-4DBA-F566C8E01889}"/>
              </a:ext>
            </a:extLst>
          </p:cNvPr>
          <p:cNvSpPr txBox="1"/>
          <p:nvPr/>
        </p:nvSpPr>
        <p:spPr>
          <a:xfrm>
            <a:off x="241300" y="5991303"/>
            <a:ext cx="427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JUHAŇÁK, ČÍŽEK</a:t>
            </a:r>
          </a:p>
        </p:txBody>
      </p:sp>
    </p:spTree>
    <p:extLst>
      <p:ext uri="{BB962C8B-B14F-4D97-AF65-F5344CB8AC3E}">
        <p14:creationId xmlns:p14="http://schemas.microsoft.com/office/powerpoint/2010/main" xmlns="" val="2733436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3000">
              <a:srgbClr val="00B0F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7EC175-8960-0A5E-DE51-E23884B2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50100" cy="14509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800" b="1" dirty="0">
                <a:latin typeface="Century" panose="02040604050505020304" pitchFamily="18" charset="0"/>
              </a:rPr>
              <a:t>CO JE VODNÍ STOPA 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xmlns="" id="{563D5DEB-D010-1BD0-4F49-3046787F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629400" cy="41306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cs-CZ" sz="3600" b="1" i="0" dirty="0">
                <a:effectLst/>
                <a:latin typeface="Century" panose="02040604050505020304" pitchFamily="18" charset="0"/>
              </a:rPr>
              <a:t>Vodní stopa představuje množství vody vynaložené na vypěstování a výrobu všeho, co používáme, oblékáme, jíme, nakupujeme a prodáváme.</a:t>
            </a:r>
            <a:endParaRPr lang="cs-CZ" sz="3600" dirty="0">
              <a:latin typeface="Century" panose="02040604050505020304" pitchFamily="18" charset="0"/>
            </a:endParaRPr>
          </a:p>
        </p:txBody>
      </p:sp>
      <p:pic>
        <p:nvPicPr>
          <p:cNvPr id="20" name="Zástupný obsah 11" descr="Voda">
            <a:extLst>
              <a:ext uri="{FF2B5EF4-FFF2-40B4-BE49-F238E27FC236}">
                <a16:creationId xmlns:a16="http://schemas.microsoft.com/office/drawing/2014/main" xmlns="" id="{7661E0E3-4E16-0276-684C-34243416A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907381">
            <a:off x="3881014" y="5227216"/>
            <a:ext cx="1385586" cy="1385586"/>
          </a:xfrm>
          <a:prstGeom prst="rect">
            <a:avLst/>
          </a:prstGeom>
        </p:spPr>
      </p:pic>
      <p:pic>
        <p:nvPicPr>
          <p:cNvPr id="21" name="Zástupný obsah 11" descr="Voda">
            <a:extLst>
              <a:ext uri="{FF2B5EF4-FFF2-40B4-BE49-F238E27FC236}">
                <a16:creationId xmlns:a16="http://schemas.microsoft.com/office/drawing/2014/main" xmlns="" id="{91C13E45-FFDA-F70B-594B-3BE54689E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927314">
            <a:off x="5181601" y="5246820"/>
            <a:ext cx="1066800" cy="1066800"/>
          </a:xfrm>
          <a:prstGeom prst="rect">
            <a:avLst/>
          </a:prstGeom>
        </p:spPr>
      </p:pic>
      <p:pic>
        <p:nvPicPr>
          <p:cNvPr id="22" name="Image 0" descr="preencoded.png">
            <a:extLst>
              <a:ext uri="{FF2B5EF4-FFF2-40B4-BE49-F238E27FC236}">
                <a16:creationId xmlns:a16="http://schemas.microsoft.com/office/drawing/2014/main" xmlns="" id="{2E2F02EF-3AD5-8DAF-FC35-6CF5457CB8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5184" y="-11113"/>
            <a:ext cx="4586816" cy="68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6359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3000">
              <a:srgbClr val="00B0F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4D2D6B6-2F1E-9C24-214B-9EB619D3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Century" panose="02040604050505020304" pitchFamily="18" charset="0"/>
              </a:rPr>
              <a:t>JAK SNÍŽIT VODNÍ STOPU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96227D0-F719-D90A-6831-E89AAB80F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Mít úsporné spotřebiče</a:t>
            </a:r>
          </a:p>
          <a:p>
            <a:r>
              <a:rPr lang="cs-CZ" sz="3600" dirty="0"/>
              <a:t>Nakupovat pouze když to potřebujeme</a:t>
            </a:r>
          </a:p>
          <a:p>
            <a:r>
              <a:rPr lang="cs-CZ" sz="3600" dirty="0"/>
              <a:t>Šetříme při splachování ( duální splachování )</a:t>
            </a:r>
          </a:p>
          <a:p>
            <a:r>
              <a:rPr lang="cs-CZ" sz="3600" dirty="0"/>
              <a:t>Dát si na kohoutek </a:t>
            </a:r>
            <a:r>
              <a:rPr lang="cs-CZ" sz="3600" dirty="0" err="1"/>
              <a:t>perlátor</a:t>
            </a:r>
            <a:endParaRPr lang="cs-CZ" sz="3600" dirty="0"/>
          </a:p>
          <a:p>
            <a:r>
              <a:rPr lang="cs-CZ" sz="3600" dirty="0"/>
              <a:t>Sprchujeme se kratší dobu</a:t>
            </a:r>
          </a:p>
          <a:p>
            <a:r>
              <a:rPr lang="cs-CZ" sz="3600" dirty="0"/>
              <a:t>Nenecháváme téct vodu </a:t>
            </a:r>
          </a:p>
          <a:p>
            <a:r>
              <a:rPr lang="cs-CZ" sz="3600" dirty="0"/>
              <a:t>A tak dále…</a:t>
            </a:r>
          </a:p>
        </p:txBody>
      </p:sp>
      <p:pic>
        <p:nvPicPr>
          <p:cNvPr id="4" name="Grafický objekt 3" descr="Dřez">
            <a:extLst>
              <a:ext uri="{FF2B5EF4-FFF2-40B4-BE49-F238E27FC236}">
                <a16:creationId xmlns:a16="http://schemas.microsoft.com/office/drawing/2014/main" xmlns="" id="{289F67EC-4D08-CD6A-7E71-1912728DD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61100" y="4915694"/>
            <a:ext cx="914400" cy="914400"/>
          </a:xfrm>
          <a:prstGeom prst="rect">
            <a:avLst/>
          </a:prstGeom>
        </p:spPr>
      </p:pic>
      <p:pic>
        <p:nvPicPr>
          <p:cNvPr id="5" name="Zástupný obsah 4" descr="Sprcha">
            <a:extLst>
              <a:ext uri="{FF2B5EF4-FFF2-40B4-BE49-F238E27FC236}">
                <a16:creationId xmlns:a16="http://schemas.microsoft.com/office/drawing/2014/main" xmlns="" id="{40C3249B-F4A4-FCB5-9DCC-28940D450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77100" y="4001294"/>
            <a:ext cx="914400" cy="914400"/>
          </a:xfrm>
          <a:prstGeom prst="rect">
            <a:avLst/>
          </a:prstGeom>
        </p:spPr>
      </p:pic>
      <p:pic>
        <p:nvPicPr>
          <p:cNvPr id="6" name="Grafický objekt 5" descr="Košile">
            <a:extLst>
              <a:ext uri="{FF2B5EF4-FFF2-40B4-BE49-F238E27FC236}">
                <a16:creationId xmlns:a16="http://schemas.microsoft.com/office/drawing/2014/main" xmlns="" id="{8AEA3C66-97E7-EAB8-952C-59A98D0AB8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027450" y="1825625"/>
            <a:ext cx="914400" cy="914400"/>
          </a:xfrm>
          <a:prstGeom prst="rect">
            <a:avLst/>
          </a:prstGeom>
        </p:spPr>
      </p:pic>
      <p:pic>
        <p:nvPicPr>
          <p:cNvPr id="7" name="Grafický objekt 6" descr="Toaleta">
            <a:extLst>
              <a:ext uri="{FF2B5EF4-FFF2-40B4-BE49-F238E27FC236}">
                <a16:creationId xmlns:a16="http://schemas.microsoft.com/office/drawing/2014/main" xmlns="" id="{A683DD0B-FE3E-310F-7940-29534EB09E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44950" y="3429000"/>
            <a:ext cx="914400" cy="914400"/>
          </a:xfrm>
          <a:prstGeom prst="rect">
            <a:avLst/>
          </a:prstGeom>
        </p:spPr>
      </p:pic>
      <p:pic>
        <p:nvPicPr>
          <p:cNvPr id="8" name="Grafický objekt 7" descr="Konev">
            <a:extLst>
              <a:ext uri="{FF2B5EF4-FFF2-40B4-BE49-F238E27FC236}">
                <a16:creationId xmlns:a16="http://schemas.microsoft.com/office/drawing/2014/main" xmlns="" id="{A905A624-7745-C2F4-9ED9-3D2F8A7290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315450" y="47378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744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3000">
              <a:srgbClr val="00B0F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94332" y="1215431"/>
            <a:ext cx="5884267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cs-CZ" sz="4000" b="1" dirty="0"/>
              <a:t>JAK SE MĚŘÍ VODNÍ STOPA</a:t>
            </a:r>
            <a:endParaRPr lang="en-US" sz="4000" b="1" dirty="0"/>
          </a:p>
        </p:txBody>
      </p:sp>
      <p:sp>
        <p:nvSpPr>
          <p:cNvPr id="6" name="Shape 3"/>
          <p:cNvSpPr/>
          <p:nvPr/>
        </p:nvSpPr>
        <p:spPr>
          <a:xfrm>
            <a:off x="933301" y="2141093"/>
            <a:ext cx="84981" cy="3501378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7" name="Shape 4"/>
          <p:cNvSpPr/>
          <p:nvPr/>
        </p:nvSpPr>
        <p:spPr>
          <a:xfrm>
            <a:off x="1180356" y="2401590"/>
            <a:ext cx="791319" cy="71487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8" name="Shape 5"/>
          <p:cNvSpPr/>
          <p:nvPr/>
        </p:nvSpPr>
        <p:spPr>
          <a:xfrm>
            <a:off x="751309" y="2141093"/>
            <a:ext cx="469255" cy="561280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9" name="Text 6"/>
          <p:cNvSpPr/>
          <p:nvPr/>
        </p:nvSpPr>
        <p:spPr>
          <a:xfrm>
            <a:off x="914796" y="2235596"/>
            <a:ext cx="114498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3200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3200" b="1" dirty="0"/>
          </a:p>
        </p:txBody>
      </p:sp>
      <p:sp>
        <p:nvSpPr>
          <p:cNvPr id="10" name="Text 7"/>
          <p:cNvSpPr/>
          <p:nvPr/>
        </p:nvSpPr>
        <p:spPr>
          <a:xfrm>
            <a:off x="1990428" y="2256929"/>
            <a:ext cx="2314575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2400" dirty="0"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Množství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1990428" y="2657277"/>
            <a:ext cx="6459240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Vodní stopa se měří v litrech na jednotku produktu nebo služby.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1232992" y="3649176"/>
            <a:ext cx="717024" cy="71487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13" name="Shape 10"/>
          <p:cNvSpPr/>
          <p:nvPr/>
        </p:nvSpPr>
        <p:spPr>
          <a:xfrm>
            <a:off x="763737" y="3381375"/>
            <a:ext cx="503088" cy="503635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14" name="Text 11"/>
          <p:cNvSpPr/>
          <p:nvPr/>
        </p:nvSpPr>
        <p:spPr>
          <a:xfrm>
            <a:off x="933302" y="3451125"/>
            <a:ext cx="153393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800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800" b="1" dirty="0"/>
          </a:p>
        </p:txBody>
      </p:sp>
      <p:sp>
        <p:nvSpPr>
          <p:cNvPr id="15" name="Text 12"/>
          <p:cNvSpPr/>
          <p:nvPr/>
        </p:nvSpPr>
        <p:spPr>
          <a:xfrm>
            <a:off x="1990428" y="3508871"/>
            <a:ext cx="2314575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2400" dirty="0"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Zohlednění stádia</a:t>
            </a:r>
            <a:endParaRPr lang="en-US" sz="2400" dirty="0"/>
          </a:p>
        </p:txBody>
      </p:sp>
      <p:sp>
        <p:nvSpPr>
          <p:cNvPr id="16" name="Text 13"/>
          <p:cNvSpPr/>
          <p:nvPr/>
        </p:nvSpPr>
        <p:spPr>
          <a:xfrm>
            <a:off x="1990428" y="3909219"/>
            <a:ext cx="6459240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Vyžaduje se zahrnutí vodní stopy po celém životním cyklu produktu.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1181184" y="4896762"/>
            <a:ext cx="809243" cy="72796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18" name="Shape 15"/>
          <p:cNvSpPr/>
          <p:nvPr/>
        </p:nvSpPr>
        <p:spPr>
          <a:xfrm>
            <a:off x="749723" y="4681342"/>
            <a:ext cx="503088" cy="503635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19" name="Text 16"/>
          <p:cNvSpPr/>
          <p:nvPr/>
        </p:nvSpPr>
        <p:spPr>
          <a:xfrm>
            <a:off x="906957" y="4775863"/>
            <a:ext cx="150019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800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800" b="1" dirty="0"/>
          </a:p>
        </p:txBody>
      </p:sp>
      <p:sp>
        <p:nvSpPr>
          <p:cNvPr id="20" name="Text 17"/>
          <p:cNvSpPr/>
          <p:nvPr/>
        </p:nvSpPr>
        <p:spPr>
          <a:xfrm>
            <a:off x="1990428" y="4760813"/>
            <a:ext cx="2314575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2400" dirty="0"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Evaluace dopadů</a:t>
            </a:r>
            <a:endParaRPr lang="en-US" sz="2400" dirty="0"/>
          </a:p>
        </p:txBody>
      </p:sp>
      <p:sp>
        <p:nvSpPr>
          <p:cNvPr id="21" name="Text 18"/>
          <p:cNvSpPr/>
          <p:nvPr/>
        </p:nvSpPr>
        <p:spPr>
          <a:xfrm>
            <a:off x="1990428" y="5161160"/>
            <a:ext cx="6459240" cy="63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Vyhodnocuje se vliv na místní i globální vodní zdroje a aktuální situaci.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3000">
              <a:srgbClr val="00B0F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48392C85-8B72-967C-CEC7-E07201259BF3}"/>
              </a:ext>
            </a:extLst>
          </p:cNvPr>
          <p:cNvSpPr txBox="1"/>
          <p:nvPr/>
        </p:nvSpPr>
        <p:spPr>
          <a:xfrm>
            <a:off x="1178076" y="728260"/>
            <a:ext cx="1000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500" b="1" dirty="0">
                <a:latin typeface="Century" panose="02040604050505020304" pitchFamily="18" charset="0"/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5332299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104</Words>
  <Application>Microsoft Office PowerPoint</Application>
  <PresentationFormat>Vlastní</PresentationFormat>
  <Paragraphs>24</Paragraphs>
  <Slides>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Office</vt:lpstr>
      <vt:lpstr>Snímek 1</vt:lpstr>
      <vt:lpstr>CO JE VODNÍ STOPA </vt:lpstr>
      <vt:lpstr>JAK SNÍŽIT VODNÍ STOPU </vt:lpstr>
      <vt:lpstr>Snímek 4</vt:lpstr>
      <vt:lpstr>Snímek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1</dc:creator>
  <cp:lastModifiedBy>Alena</cp:lastModifiedBy>
  <cp:revision>8</cp:revision>
  <dcterms:created xsi:type="dcterms:W3CDTF">2024-03-05T10:55:06Z</dcterms:created>
  <dcterms:modified xsi:type="dcterms:W3CDTF">2024-03-10T09:07:23Z</dcterms:modified>
</cp:coreProperties>
</file>