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2" r:id="rId6"/>
    <p:sldId id="261" r:id="rId7"/>
    <p:sldId id="263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059815-FFD2-4F1E-D393-BD5D30680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CC9FA82-1DBD-030A-211D-343FC3A89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A5334C-8EB4-ED98-84C5-B6DC6F3CC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F71A-DED7-4B26-B5EE-81DE2B961D0D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AA89DA-2605-DF91-4215-C81834469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370B9E-D53A-11E8-771A-EF31D625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DDF8-AA73-4E9F-9D04-D5D6D4391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900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7D35F5-CBCD-C90E-1798-474E6519B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E937B44-44E7-C339-6B69-0749D396D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6AFD76-00F8-6123-2A1D-894819DA3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F71A-DED7-4B26-B5EE-81DE2B961D0D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845C37-9D5D-8EE5-BD8B-498083732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B9B9B9-D3E7-132E-612A-19DA231B3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DDF8-AA73-4E9F-9D04-D5D6D4391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03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B5139E0-3AB7-2791-D2CC-DFFC4B7CF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7539B5C-FE06-886F-7886-C79BD71B5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59CBD2-0895-03D1-A108-2D4C788FE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F71A-DED7-4B26-B5EE-81DE2B961D0D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E23B86-2F08-F3AB-A586-9B6CA8571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FCE7FA-D0A3-AA87-4441-3EB49DD0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DDF8-AA73-4E9F-9D04-D5D6D4391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4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722D49-E5AE-5B78-9D5C-0C395A945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AFD207-BD69-EB3F-71B8-AFC61EC30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D9AEA5-D35C-860A-8B77-2500750AA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F71A-DED7-4B26-B5EE-81DE2B961D0D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7B9809-10B0-6437-5CF8-260A1ECDD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5755E8-D2BC-DA0D-170A-4EA6F3F78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DDF8-AA73-4E9F-9D04-D5D6D4391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67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4F9C34-5D1E-F855-1BD1-3FB11B02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3D7F84F-E421-2446-354C-50C576B5F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609F40-0C9B-9988-35FD-1E07F5EFC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F71A-DED7-4B26-B5EE-81DE2B961D0D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059402-FA33-152A-668A-24831C12B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78D2A0-C5C8-ABD1-3FB8-6FD3A9BB8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DDF8-AA73-4E9F-9D04-D5D6D4391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99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2C4EB1-6085-8B83-FDDB-DAF0EA37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5478A4-5851-AE1C-D325-AFAF51EEA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13252B6-62D2-1B56-A209-8354BCE06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5C123B-B568-D2DD-BA26-488BF87AE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F71A-DED7-4B26-B5EE-81DE2B961D0D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ACF218-C098-394F-99E8-7D05CF3E8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B96958E-8D34-6C25-28B1-88BDBD5E3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DDF8-AA73-4E9F-9D04-D5D6D4391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57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0926AE-CC24-3025-FAFD-4028A833C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34EC84-7DEA-0FC4-8F19-56DC950EB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473AEB4-0CE6-3868-7E55-B173B6478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D7382F4-D8C5-8933-D151-C70D43F088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7209071-E363-F375-0FF1-E9E9184E5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53665A8-FEB4-81A1-DD82-CFC54902B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F71A-DED7-4B26-B5EE-81DE2B961D0D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9803A05-CAD2-2893-066F-A5DFEECBC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7D08E88-34DC-863D-8E41-2F17C2745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DDF8-AA73-4E9F-9D04-D5D6D4391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35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2B2ADA-3516-84B1-3342-47C2F57C0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F58CAF3-C6FC-04BE-EF8A-739E12BAB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F71A-DED7-4B26-B5EE-81DE2B961D0D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41A34E6-2216-F0FD-79CB-EED1AF4AC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8C22548-3FDC-B4DF-F8A4-80C2FCA40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DDF8-AA73-4E9F-9D04-D5D6D4391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52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A7E5C28-279D-6847-BD82-9B9C5FE46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F71A-DED7-4B26-B5EE-81DE2B961D0D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88FD826-C70F-58DE-5505-0D245D32D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865AB9-0EA0-B931-E745-63852EF07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DDF8-AA73-4E9F-9D04-D5D6D4391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4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392FCF-93BC-E92F-525C-3DC5194A6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7612E2-A027-845E-79CB-1A307F63D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A4AE71D-C6EF-D596-979E-B2217A1D7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CE3998-DF19-053C-4CFC-75107601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F71A-DED7-4B26-B5EE-81DE2B961D0D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7031CB-590A-9D2B-31C6-846FE45F3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D5E319-DCD1-D1C2-99F6-93218D728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DDF8-AA73-4E9F-9D04-D5D6D4391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19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EFABA0-2B34-CD37-2895-0AC17099D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24B184-C30B-66EB-312D-D55B667E0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CC618FD-69D2-D992-AB40-5FA3D0247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1CF988-7075-CCD9-48EB-FF07488E4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F71A-DED7-4B26-B5EE-81DE2B961D0D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D80F1B3-DCBD-E0BC-A055-9EBBAB93C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D10C78-4AA6-281A-EE2F-44544AC9F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2DDF8-AA73-4E9F-9D04-D5D6D4391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32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9E9227D-75D4-F7A6-C927-311C666D6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7830CF6-B132-6A30-7F76-084CDAF7D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8BD44C-279A-C903-AF10-73996B50D3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CF71A-DED7-4B26-B5EE-81DE2B961D0D}" type="datetimeFigureOut">
              <a:rPr lang="cs-CZ" smtClean="0"/>
              <a:t>05.11.2025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3EBC13-8FDF-9ADA-6BD6-FF820F3AC1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4F0724-F234-0F9A-3D23-6EC41C20D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2DDF8-AA73-4E9F-9D04-D5D6D43911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85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AE8DE-D13D-9850-FA1B-8828180BD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>
            <a:normAutofit/>
          </a:bodyPr>
          <a:lstStyle/>
          <a:p>
            <a:r>
              <a:rPr lang="cs-CZ" sz="7200" b="1" dirty="0">
                <a:solidFill>
                  <a:schemeClr val="bg1"/>
                </a:solidFill>
                <a:latin typeface="Arial Black" panose="020B0A04020102020204" pitchFamily="34" charset="0"/>
              </a:rPr>
              <a:t>Výroba oceli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1F7C5B-C1F2-B5A5-FE35-34142E356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423" y="3680862"/>
            <a:ext cx="2501154" cy="402769"/>
          </a:xfrm>
        </p:spPr>
        <p:txBody>
          <a:bodyPr>
            <a:normAutofit fontScale="92500"/>
          </a:bodyPr>
          <a:lstStyle/>
          <a:p>
            <a:r>
              <a:rPr lang="cs-CZ" dirty="0">
                <a:solidFill>
                  <a:schemeClr val="bg1"/>
                </a:solidFill>
                <a:latin typeface="Arial Black" panose="020B0A04020102020204" pitchFamily="34" charset="0"/>
              </a:rPr>
              <a:t>Vyleťal Štěpán</a:t>
            </a:r>
          </a:p>
        </p:txBody>
      </p:sp>
    </p:spTree>
    <p:extLst>
      <p:ext uri="{BB962C8B-B14F-4D97-AF65-F5344CB8AC3E}">
        <p14:creationId xmlns:p14="http://schemas.microsoft.com/office/powerpoint/2010/main" val="3976235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F832F2-3523-DFD3-B894-83EF2CC1C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b="1" dirty="0"/>
              <a:t>Ocel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077AF3-B02B-C682-A66B-A4064AC4D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ocel je slitina železa (Fe) s uhlíkem (C)</a:t>
            </a:r>
          </a:p>
          <a:p>
            <a:endParaRPr lang="cs-CZ" dirty="0"/>
          </a:p>
          <a:p>
            <a:r>
              <a:rPr lang="cs-CZ" dirty="0"/>
              <a:t>železo tvoří hlavní složku obvykle více než 98%</a:t>
            </a:r>
          </a:p>
          <a:p>
            <a:endParaRPr lang="cs-CZ" dirty="0"/>
          </a:p>
          <a:p>
            <a:r>
              <a:rPr lang="cs-CZ" dirty="0"/>
              <a:t>uhlík je nejdůležitější příměs 2,14%</a:t>
            </a:r>
          </a:p>
        </p:txBody>
      </p:sp>
    </p:spTree>
    <p:extLst>
      <p:ext uri="{BB962C8B-B14F-4D97-AF65-F5344CB8AC3E}">
        <p14:creationId xmlns:p14="http://schemas.microsoft.com/office/powerpoint/2010/main" val="1681451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FB7CA-B5D4-C521-C4B1-BBEA2375C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1" y="600634"/>
            <a:ext cx="10515599" cy="931442"/>
          </a:xfrm>
        </p:spPr>
        <p:txBody>
          <a:bodyPr>
            <a:normAutofit/>
          </a:bodyPr>
          <a:lstStyle/>
          <a:p>
            <a:r>
              <a:rPr lang="cs-CZ" sz="6000" b="1" dirty="0"/>
              <a:t>Způsoby výroby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8C3EE4-A86D-D251-77C9-F2922B9A5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317" y="2130435"/>
            <a:ext cx="11672748" cy="4243472"/>
          </a:xfrm>
        </p:spPr>
        <p:txBody>
          <a:bodyPr>
            <a:normAutofit/>
          </a:bodyPr>
          <a:lstStyle/>
          <a:p>
            <a:r>
              <a:rPr lang="cs-CZ" dirty="0"/>
              <a:t>Vysokopecní cesta (BOF) – z železné rudy:</a:t>
            </a:r>
          </a:p>
          <a:p>
            <a:endParaRPr lang="cs-CZ" dirty="0"/>
          </a:p>
          <a:p>
            <a:r>
              <a:rPr lang="cs-CZ" dirty="0"/>
              <a:t>z železné rudy, koksu a vápence </a:t>
            </a:r>
          </a:p>
          <a:p>
            <a:endParaRPr lang="cs-CZ" dirty="0"/>
          </a:p>
          <a:p>
            <a:r>
              <a:rPr lang="cs-CZ" dirty="0"/>
              <a:t>v konvertoru se do železa vhání kyslík</a:t>
            </a:r>
          </a:p>
          <a:p>
            <a:endParaRPr lang="cs-CZ" dirty="0"/>
          </a:p>
          <a:p>
            <a:r>
              <a:rPr lang="cs-CZ" dirty="0"/>
              <a:t>tím se spálí uhlík a vzniká ocel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                 </a:t>
            </a:r>
          </a:p>
        </p:txBody>
      </p:sp>
      <p:pic>
        <p:nvPicPr>
          <p:cNvPr id="1028" name="Picture 4" descr="Fotky-vyroba-zeleza-1 | Stavebniserver.com">
            <a:extLst>
              <a:ext uri="{FF2B5EF4-FFF2-40B4-BE49-F238E27FC236}">
                <a16:creationId xmlns:a16="http://schemas.microsoft.com/office/drawing/2014/main" id="{6ECAD2B0-5D58-8DDC-4F80-2EEC03219A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" r="9999" b="-260"/>
          <a:stretch>
            <a:fillRect/>
          </a:stretch>
        </p:blipFill>
        <p:spPr bwMode="auto">
          <a:xfrm>
            <a:off x="7473870" y="1314473"/>
            <a:ext cx="3732011" cy="383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838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651A4-66B2-9D80-6FC2-9C4262B0E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312" y="374090"/>
            <a:ext cx="10699376" cy="1325563"/>
          </a:xfrm>
        </p:spPr>
        <p:txBody>
          <a:bodyPr>
            <a:normAutofit/>
          </a:bodyPr>
          <a:lstStyle/>
          <a:p>
            <a:r>
              <a:rPr lang="cs-CZ" sz="6000" b="1" dirty="0"/>
              <a:t>Elektrická oblouková pec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51EDF0-E06B-1B47-0595-BD66BE42A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9376" cy="4351338"/>
          </a:xfrm>
        </p:spPr>
        <p:txBody>
          <a:bodyPr/>
          <a:lstStyle/>
          <a:p>
            <a:r>
              <a:rPr lang="cs-CZ" dirty="0"/>
              <a:t>z kovového šrotu</a:t>
            </a:r>
          </a:p>
          <a:p>
            <a:endParaRPr lang="cs-CZ" dirty="0"/>
          </a:p>
          <a:p>
            <a:r>
              <a:rPr lang="cs-CZ" dirty="0"/>
              <a:t>recyklovaný šrot se roztaví pomocí </a:t>
            </a:r>
            <a:r>
              <a:rPr lang="cs-CZ" dirty="0" err="1"/>
              <a:t>elek</a:t>
            </a:r>
            <a:r>
              <a:rPr lang="cs-CZ" dirty="0"/>
              <a:t>. Klobouků</a:t>
            </a:r>
          </a:p>
          <a:p>
            <a:endParaRPr lang="cs-CZ" dirty="0"/>
          </a:p>
          <a:p>
            <a:r>
              <a:rPr lang="cs-CZ" dirty="0"/>
              <a:t>přidají se legující prvky podle potřeby-vzniká ocel</a:t>
            </a:r>
          </a:p>
        </p:txBody>
      </p:sp>
      <p:pic>
        <p:nvPicPr>
          <p:cNvPr id="2050" name="Picture 2" descr="﻿Výroba surového železa, oceli a litin | Strojírenství – Engineering">
            <a:extLst>
              <a:ext uri="{FF2B5EF4-FFF2-40B4-BE49-F238E27FC236}">
                <a16:creationId xmlns:a16="http://schemas.microsoft.com/office/drawing/2014/main" id="{68F80767-06FA-D662-641F-05D6590B0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r="6269"/>
          <a:stretch>
            <a:fillRect/>
          </a:stretch>
        </p:blipFill>
        <p:spPr bwMode="auto">
          <a:xfrm>
            <a:off x="8434212" y="3123233"/>
            <a:ext cx="3621332" cy="336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824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316872-44BC-9E25-4502-04B21228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Třinecké železárny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2FA6D7-7888-6698-1FEF-C3EFAE93F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jsou významným českým výrobcem oceli</a:t>
            </a:r>
          </a:p>
          <a:p>
            <a:endParaRPr lang="cs-CZ" dirty="0"/>
          </a:p>
          <a:p>
            <a:r>
              <a:rPr lang="cs-CZ" dirty="0"/>
              <a:t>Byly založeny v roce 1839 těšínskou komorou </a:t>
            </a:r>
          </a:p>
        </p:txBody>
      </p:sp>
      <p:pic>
        <p:nvPicPr>
          <p:cNvPr id="3074" name="Picture 2" descr="Třinecké železárny">
            <a:extLst>
              <a:ext uri="{FF2B5EF4-FFF2-40B4-BE49-F238E27FC236}">
                <a16:creationId xmlns:a16="http://schemas.microsoft.com/office/drawing/2014/main" id="{4F24195B-681B-9B01-54AE-6AC468E45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13" y="3429000"/>
            <a:ext cx="4153062" cy="311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561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106EAD-8E8A-DD58-05CB-34DB65B3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5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/>
              <a:t>Největší výrobci oceli na světe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FFE6FC-0485-3AC7-0D59-3051FEDBF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Brazílie patří mezi 10 největších výrobců oceli na světě - Médium.cz">
            <a:extLst>
              <a:ext uri="{FF2B5EF4-FFF2-40B4-BE49-F238E27FC236}">
                <a16:creationId xmlns:a16="http://schemas.microsoft.com/office/drawing/2014/main" id="{FDF798AB-BFDE-E4C4-9BD6-58AADC4C5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373" y="1506545"/>
            <a:ext cx="8743253" cy="492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172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ECF8E0-D2AF-6D54-5C51-65FBCEE2B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447"/>
            <a:ext cx="10515600" cy="1627936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0869251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69</TotalTime>
  <Words>109</Words>
  <Application>Microsoft Office PowerPoint</Application>
  <PresentationFormat>Širokoúhlá obrazovka</PresentationFormat>
  <Paragraphs>29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Motiv Office</vt:lpstr>
      <vt:lpstr>Výroba oceli</vt:lpstr>
      <vt:lpstr>Ocel</vt:lpstr>
      <vt:lpstr>Způsoby výroby</vt:lpstr>
      <vt:lpstr>Elektrická oblouková pec</vt:lpstr>
      <vt:lpstr>Třinecké železárny</vt:lpstr>
      <vt:lpstr>Největší výrobci oceli na světe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6</cp:revision>
  <dcterms:created xsi:type="dcterms:W3CDTF">2025-10-22T11:49:25Z</dcterms:created>
  <dcterms:modified xsi:type="dcterms:W3CDTF">2025-11-05T13:57:34Z</dcterms:modified>
</cp:coreProperties>
</file>